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819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02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0730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47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89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102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2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26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262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038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02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28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48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994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2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81222-4858-45A1-A5E7-632A58B6B1A0}" type="datetimeFigureOut">
              <a:rPr lang="en-AU" smtClean="0"/>
              <a:t>19/05/2017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432CDA-E03A-46A8-88C5-D05234295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92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Consumer Experience In Mental Health ISLHD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Irene Constantinidis</a:t>
            </a:r>
          </a:p>
          <a:p>
            <a:r>
              <a:rPr lang="en-AU" dirty="0" smtClean="0"/>
              <a:t>Team Coordinator Mental Health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4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 - Questions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Irene Constantinidis</a:t>
            </a:r>
          </a:p>
          <a:p>
            <a:r>
              <a:rPr lang="en-AU" dirty="0" smtClean="0"/>
              <a:t>Team Coordinator Consumer Participation</a:t>
            </a:r>
          </a:p>
          <a:p>
            <a:r>
              <a:rPr lang="en-AU" dirty="0" smtClean="0"/>
              <a:t>4220 7917 ISLHD Mental Health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42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Consumer Participation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>
                <a:solidFill>
                  <a:schemeClr val="accent2">
                    <a:lumMod val="75000"/>
                  </a:schemeClr>
                </a:solidFill>
              </a:rPr>
              <a:t>The role of consumer participation in mental health and health services</a:t>
            </a:r>
          </a:p>
          <a:p>
            <a:endParaRPr lang="en-A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AU" sz="2400" dirty="0" smtClean="0">
                <a:solidFill>
                  <a:schemeClr val="accent2">
                    <a:lumMod val="75000"/>
                  </a:schemeClr>
                </a:solidFill>
              </a:rPr>
              <a:t>National Quality and Safety Health Standards NQSHS</a:t>
            </a:r>
          </a:p>
          <a:p>
            <a:pPr lvl="1"/>
            <a:r>
              <a:rPr lang="en-AU" sz="2200" dirty="0" smtClean="0">
                <a:solidFill>
                  <a:schemeClr val="accent2">
                    <a:lumMod val="75000"/>
                  </a:schemeClr>
                </a:solidFill>
              </a:rPr>
              <a:t>Standard 2 – Partnering with Consumers</a:t>
            </a:r>
          </a:p>
          <a:p>
            <a:pPr marL="457200" lvl="1" indent="0">
              <a:buNone/>
            </a:pPr>
            <a:endParaRPr lang="en-AU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AU" sz="2200" dirty="0" smtClean="0">
                <a:solidFill>
                  <a:schemeClr val="accent2">
                    <a:lumMod val="75000"/>
                  </a:schemeClr>
                </a:solidFill>
              </a:rPr>
              <a:t>Ensuring the consumer voice in how health services plan design evaluate and deliver care at local , state , national and international levels</a:t>
            </a:r>
          </a:p>
          <a:p>
            <a:pPr lvl="1"/>
            <a:endParaRPr lang="en-AU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A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Consumer Participation in Mental Health – What do we 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Consumer Peer Workers</a:t>
            </a:r>
          </a:p>
          <a:p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Consumer and Carer Consultative Committee</a:t>
            </a:r>
          </a:p>
          <a:p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Consumer Advisory Network CAN</a:t>
            </a:r>
          </a:p>
          <a:p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YES Questionnaire</a:t>
            </a:r>
          </a:p>
          <a:p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Staff education and Training delivered by consumers</a:t>
            </a:r>
          </a:p>
          <a:p>
            <a:pPr marL="0" indent="0">
              <a:buNone/>
            </a:pP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Consumer Participation meeting on inpatient units</a:t>
            </a:r>
          </a:p>
          <a:p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PIP Portal – consumer Feedback on information provided to consumers</a:t>
            </a:r>
          </a:p>
          <a:p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Consumer Carer Journey Project</a:t>
            </a:r>
          </a:p>
          <a:p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Email distribution list of consumers and carers</a:t>
            </a: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Consumer Participation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21737"/>
              </p:ext>
            </p:extLst>
          </p:nvPr>
        </p:nvGraphicFramePr>
        <p:xfrm>
          <a:off x="977031" y="1052737"/>
          <a:ext cx="9367442" cy="545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769"/>
                <a:gridCol w="1386750"/>
                <a:gridCol w="1180910"/>
                <a:gridCol w="1265261"/>
                <a:gridCol w="919607"/>
                <a:gridCol w="1296145"/>
              </a:tblGrid>
              <a:tr h="792088">
                <a:tc>
                  <a:txBody>
                    <a:bodyPr/>
                    <a:lstStyle/>
                    <a:p>
                      <a:r>
                        <a:rPr lang="en-AU" dirty="0" smtClean="0"/>
                        <a:t>ISLHD Consumer Participation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Consumer Workers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CCCC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YES Survey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Consumer Forums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Consumer Carer</a:t>
                      </a:r>
                      <a:r>
                        <a:rPr lang="en-AU" sz="1100" baseline="0" dirty="0" smtClean="0"/>
                        <a:t> Journey Project</a:t>
                      </a:r>
                      <a:endParaRPr lang="en-AU" sz="1100" dirty="0"/>
                    </a:p>
                  </a:txBody>
                  <a:tcPr/>
                </a:tc>
              </a:tr>
              <a:tr h="7457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0066FF"/>
                          </a:solidFill>
                        </a:rPr>
                        <a:t>Service Delivery Operational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  <a:endParaRPr lang="en-AU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AU" sz="1800" b="1" dirty="0" smtClean="0">
                        <a:sym typeface="Wingdings" pitchFamily="2" charset="2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A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27064">
                <a:tc>
                  <a:txBody>
                    <a:bodyPr/>
                    <a:lstStyle/>
                    <a:p>
                      <a:r>
                        <a:rPr lang="en-AU" sz="1400" b="1" dirty="0" smtClean="0">
                          <a:solidFill>
                            <a:srgbClr val="0066FF"/>
                          </a:solidFill>
                        </a:rPr>
                        <a:t>Service Development &amp; Planning</a:t>
                      </a:r>
                      <a:endParaRPr lang="en-AU" sz="14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  <a:endParaRPr lang="en-AU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AU" dirty="0" smtClean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57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0066FF"/>
                          </a:solidFill>
                        </a:rPr>
                        <a:t>QI Evaluation &amp; Planning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A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  <a:endParaRPr lang="en-AU" sz="1800" dirty="0">
                        <a:sym typeface="Wingdings" pitchFamily="2" charset="2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  <a:endParaRPr lang="en-AU" sz="1800" dirty="0">
                        <a:sym typeface="Wingdings" pitchFamily="2" charset="2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82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0066FF"/>
                          </a:solidFill>
                        </a:rPr>
                        <a:t>Education &amp; Training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A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91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0066FF"/>
                          </a:solidFill>
                        </a:rPr>
                        <a:t>Committees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AU" sz="12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AU" sz="12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91184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rgbClr val="0070C0"/>
                          </a:solidFill>
                        </a:rPr>
                        <a:t>State Wide consultation</a:t>
                      </a:r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AU" sz="1800" dirty="0" smtClean="0">
                          <a:sym typeface="Wingdings" pitchFamily="2" charset="2"/>
                        </a:rPr>
                        <a:t>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AU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13097" y="3244334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ym typeface="Wingdings" pitchFamily="2" charset="2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156952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YES and Consumer Carer Journey Domains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Consumer Carer Journey</a:t>
            </a: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297088" cy="3851445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Transition and Continuity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Access to Care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Physical Comfort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Involvement of Family and Friends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Information and Education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Respect for patients values and expressed need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Emotional Support and alleviation of fear and anxiety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Coordination and </a:t>
            </a:r>
            <a:r>
              <a:rPr lang="en-AU" dirty="0" err="1" smtClean="0">
                <a:solidFill>
                  <a:schemeClr val="accent1">
                    <a:lumMod val="75000"/>
                  </a:schemeClr>
                </a:solidFill>
              </a:rPr>
              <a:t>Intergration</a:t>
            </a: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YES Questionnaire</a:t>
            </a: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AU" smtClean="0">
                <a:solidFill>
                  <a:schemeClr val="accent2">
                    <a:lumMod val="75000"/>
                  </a:schemeClr>
                </a:solidFill>
              </a:rPr>
              <a:t>Individuality</a:t>
            </a:r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Choice and Involvement</a:t>
            </a: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Attitudes Rights and Responsibilities</a:t>
            </a: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Information</a:t>
            </a: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Partnership</a:t>
            </a: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Access</a:t>
            </a: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Safety </a:t>
            </a: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Physical Environment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1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3"/>
    </mc:Choice>
    <mc:Fallback xmlns="">
      <p:transition spd="slow" advTm="612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Respect for consumers preferences, values and expressed need-Individuality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Positive Feedback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Supported to engage in activities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Nursing staff supportive and helpful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Values were respected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Listened to</a:t>
            </a:r>
          </a:p>
          <a:p>
            <a:endParaRPr lang="en-A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Negative Feedback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Isolation in inpatient units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Treated like a child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Lack of involvement in care plans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Not respecting consumers wishes</a:t>
            </a:r>
          </a:p>
        </p:txBody>
      </p:sp>
    </p:spTree>
    <p:extLst>
      <p:ext uri="{BB962C8B-B14F-4D97-AF65-F5344CB8AC3E}">
        <p14:creationId xmlns:p14="http://schemas.microsoft.com/office/powerpoint/2010/main" val="161280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"/>
    </mc:Choice>
    <mc:Fallback xmlns="">
      <p:transition spd="slow" advTm="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Emotional Support and alleviation of fear and </a:t>
            </a:r>
            <a:r>
              <a:rPr lang="en-AU" smtClean="0"/>
              <a:t>anxiety- attitudes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Positive Feedback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Nurses understand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Consumers felt safe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Consumers orientated to the unit –offered reassurance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Staff were approachable</a:t>
            </a:r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Reflected in both YES and Consumer Carer Journey stories-positive</a:t>
            </a:r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Negative Feedback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Anxiety from the physical environment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Anxiety from other consumers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Having to share a room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8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7"/>
    </mc:Choice>
    <mc:Fallback xmlns="">
      <p:transition spd="slow" advTm="536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Information and Education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District Overall 78%-  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ower than the state average</a:t>
            </a:r>
          </a:p>
          <a:p>
            <a:pPr marL="0" indent="0">
              <a:buNone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State Level – Information and Access</a:t>
            </a: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	The service- I saw no paperwork or information packages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Treatment – diagnosis, medication , plans for admission – “what would happen next??? “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Plans for transfer – “I did not know what the plans were”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I didn’t know why they kept me there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Rights and Responsibilities</a:t>
            </a:r>
          </a:p>
          <a:p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Standard 2 Partnering with consumers and threaded throughout most standards- Communicating with Consumers</a:t>
            </a:r>
          </a:p>
          <a:p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334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3"/>
    </mc:Choice>
    <mc:Fallback xmlns="">
      <p:transition spd="slow" advTm="612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Best Things about Mental Health Service - ISLHD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Quality of care provided by staff is excellent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Staff support consumers recovery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Consumers feel welcome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Family and carers are involved and involvement is positive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Helpful when people are in distress</a:t>
            </a:r>
          </a:p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Seeing people getting better</a:t>
            </a:r>
          </a:p>
          <a:p>
            <a:endParaRPr lang="en-A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87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404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Consumer Experience In Mental Health ISLHD</vt:lpstr>
      <vt:lpstr>Consumer Participation</vt:lpstr>
      <vt:lpstr>Consumer Participation in Mental Health – What do we do</vt:lpstr>
      <vt:lpstr>PowerPoint Presentation</vt:lpstr>
      <vt:lpstr>YES and Consumer Carer Journey Domains</vt:lpstr>
      <vt:lpstr>Respect for consumers preferences, values and expressed need-Individuality</vt:lpstr>
      <vt:lpstr>Emotional Support and alleviation of fear and anxiety- attitudes</vt:lpstr>
      <vt:lpstr>Information and Education</vt:lpstr>
      <vt:lpstr>The Best Things about Mental Health Service - ISLHD</vt:lpstr>
      <vt:lpstr>Thank You - Questions</vt:lpstr>
    </vt:vector>
  </TitlesOfParts>
  <Company>Authorised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Experience In Mental Health ISLHD</dc:title>
  <dc:creator>Irene Constantinidis</dc:creator>
  <cp:lastModifiedBy>Irene Constantinidis</cp:lastModifiedBy>
  <cp:revision>6</cp:revision>
  <dcterms:created xsi:type="dcterms:W3CDTF">2017-05-16T05:02:56Z</dcterms:created>
  <dcterms:modified xsi:type="dcterms:W3CDTF">2017-05-18T22:05:27Z</dcterms:modified>
</cp:coreProperties>
</file>