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Sheet1!$B$4:$B$6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214</c:v>
                </c:pt>
                <c:pt idx="1">
                  <c:v>54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8A-4139-ACAF-566CEB067A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76839840"/>
        <c:axId val="-676839296"/>
      </c:barChart>
      <c:catAx>
        <c:axId val="-6768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76839296"/>
        <c:crosses val="autoZero"/>
        <c:auto val="1"/>
        <c:lblAlgn val="ctr"/>
        <c:lblOffset val="100"/>
        <c:noMultiLvlLbl val="0"/>
      </c:catAx>
      <c:valAx>
        <c:axId val="-67683929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768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Aboriginal</a:t>
            </a:r>
            <a:r>
              <a:rPr lang="en-AU" baseline="0"/>
              <a:t> status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Sheet1!$B$12:$B$13</c:f>
              <c:strCache>
                <c:ptCount val="2"/>
                <c:pt idx="0">
                  <c:v>No</c:v>
                </c:pt>
                <c:pt idx="1">
                  <c:v>Yes - Aboriginal</c:v>
                </c:pt>
              </c:strCache>
            </c:strRef>
          </c:cat>
          <c:val>
            <c:numRef>
              <c:f>Sheet1!$C$12:$C$13</c:f>
              <c:numCache>
                <c:formatCode>General</c:formatCode>
                <c:ptCount val="2"/>
                <c:pt idx="0">
                  <c:v>263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C-44A5-8D9F-CEC987A26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60330304"/>
        <c:axId val="-560332480"/>
      </c:barChart>
      <c:catAx>
        <c:axId val="-5603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32480"/>
        <c:crosses val="autoZero"/>
        <c:auto val="1"/>
        <c:lblAlgn val="ctr"/>
        <c:lblOffset val="100"/>
        <c:noMultiLvlLbl val="0"/>
      </c:catAx>
      <c:valAx>
        <c:axId val="-56033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Race/ethnicity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Sheet1!$B$74:$B$76</c:f>
              <c:strCache>
                <c:ptCount val="3"/>
                <c:pt idx="0">
                  <c:v>Caucasian</c:v>
                </c:pt>
                <c:pt idx="1">
                  <c:v>Indigenous/Aboriginal</c:v>
                </c:pt>
                <c:pt idx="2">
                  <c:v>Other</c:v>
                </c:pt>
              </c:strCache>
            </c:strRef>
          </c:cat>
          <c:val>
            <c:numRef>
              <c:f>Sheet1!$C$74:$C$76</c:f>
              <c:numCache>
                <c:formatCode>General</c:formatCode>
                <c:ptCount val="3"/>
                <c:pt idx="0">
                  <c:v>255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1-459C-A585-0FCB5915DF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60329760"/>
        <c:axId val="-560331936"/>
      </c:barChart>
      <c:catAx>
        <c:axId val="-5603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31936"/>
        <c:crosses val="autoZero"/>
        <c:auto val="1"/>
        <c:lblAlgn val="ctr"/>
        <c:lblOffset val="100"/>
        <c:noMultiLvlLbl val="0"/>
      </c:catAx>
      <c:valAx>
        <c:axId val="-56033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2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Education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Sheet1!$B$24:$B$30</c:f>
              <c:strCache>
                <c:ptCount val="7"/>
                <c:pt idx="0">
                  <c:v>Some secondary</c:v>
                </c:pt>
                <c:pt idx="1">
                  <c:v>All of secondary</c:v>
                </c:pt>
                <c:pt idx="2">
                  <c:v>Trade/apprenticeship</c:v>
                </c:pt>
                <c:pt idx="3">
                  <c:v>Some university/college</c:v>
                </c:pt>
                <c:pt idx="4">
                  <c:v>Associate or undergraduate degree</c:v>
                </c:pt>
                <c:pt idx="5">
                  <c:v>Bachelor degree</c:v>
                </c:pt>
                <c:pt idx="6">
                  <c:v>Postgraduate degree</c:v>
                </c:pt>
              </c:strCache>
            </c:strRef>
          </c:cat>
          <c:val>
            <c:numRef>
              <c:f>Sheet1!$C$24:$C$30</c:f>
              <c:numCache>
                <c:formatCode>General</c:formatCode>
                <c:ptCount val="7"/>
                <c:pt idx="0">
                  <c:v>11</c:v>
                </c:pt>
                <c:pt idx="1">
                  <c:v>17</c:v>
                </c:pt>
                <c:pt idx="2">
                  <c:v>21</c:v>
                </c:pt>
                <c:pt idx="3">
                  <c:v>72</c:v>
                </c:pt>
                <c:pt idx="4">
                  <c:v>22</c:v>
                </c:pt>
                <c:pt idx="5">
                  <c:v>68</c:v>
                </c:pt>
                <c:pt idx="6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E-49EF-B230-7254232D0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60343904"/>
        <c:axId val="-560338464"/>
      </c:barChart>
      <c:catAx>
        <c:axId val="-5603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38464"/>
        <c:crosses val="autoZero"/>
        <c:auto val="1"/>
        <c:lblAlgn val="ctr"/>
        <c:lblOffset val="100"/>
        <c:noMultiLvlLbl val="0"/>
      </c:catAx>
      <c:valAx>
        <c:axId val="-560338464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4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Employment status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Sheet1!$B$62:$B$66</c:f>
              <c:strCache>
                <c:ptCount val="5"/>
                <c:pt idx="0">
                  <c:v>Employed full time</c:v>
                </c:pt>
                <c:pt idx="1">
                  <c:v>Employed part time and looking for full time work</c:v>
                </c:pt>
                <c:pt idx="2">
                  <c:v>Employed part time</c:v>
                </c:pt>
                <c:pt idx="3">
                  <c:v>Unemployed - looking for work</c:v>
                </c:pt>
                <c:pt idx="4">
                  <c:v>Not in the paid labour force</c:v>
                </c:pt>
              </c:strCache>
            </c:strRef>
          </c:cat>
          <c:val>
            <c:numRef>
              <c:f>Sheet1!$C$62:$C$66</c:f>
              <c:numCache>
                <c:formatCode>General</c:formatCode>
                <c:ptCount val="5"/>
                <c:pt idx="0">
                  <c:v>117</c:v>
                </c:pt>
                <c:pt idx="1">
                  <c:v>16</c:v>
                </c:pt>
                <c:pt idx="2">
                  <c:v>57</c:v>
                </c:pt>
                <c:pt idx="3">
                  <c:v>31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5-4AE5-BCF8-9D0EFB91B1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60329216"/>
        <c:axId val="-560331392"/>
      </c:barChart>
      <c:catAx>
        <c:axId val="-5603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31392"/>
        <c:crosses val="autoZero"/>
        <c:auto val="1"/>
        <c:lblAlgn val="ctr"/>
        <c:lblOffset val="100"/>
        <c:noMultiLvlLbl val="0"/>
      </c:catAx>
      <c:valAx>
        <c:axId val="-5603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32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5AD86-D1F7-4DA3-BD2C-E3A5776D079A}" type="datetimeFigureOut">
              <a:rPr lang="en-AU" smtClean="0"/>
              <a:t>12/07/2017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D3D76-0ED5-4AD6-A8F9-8A780CDB4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04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14BC-2B26-43E1-A62A-361B1B8B17C5}" type="datetimeFigureOut">
              <a:rPr lang="en-AU" smtClean="0"/>
              <a:t>12/07/2017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21B7-1A29-4CCB-871B-564E6791F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43% f/t – 27% p/t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1B7-1A29-4CCB-871B-564E6791F49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69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1B7-1A29-4CCB-871B-564E6791F49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67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5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471F-53C5-A14A-8B67-70C26A203D6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561B-251E-9B4D-AD02-74028DE2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333" y="1986522"/>
            <a:ext cx="7772400" cy="1102519"/>
          </a:xfrm>
        </p:spPr>
        <p:txBody>
          <a:bodyPr/>
          <a:lstStyle/>
          <a:p>
            <a:pPr algn="r"/>
            <a:r>
              <a:rPr lang="en-US"/>
              <a:t>Community Survey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2333" y="2934450"/>
            <a:ext cx="7772400" cy="48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>
                <a:solidFill>
                  <a:schemeClr val="bg1">
                    <a:lumMod val="50000"/>
                  </a:schemeClr>
                </a:solidFill>
                <a:latin typeface="+mn-lt"/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60550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480" y="205979"/>
            <a:ext cx="6070319" cy="857250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About 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415"/>
            <a:ext cx="8229600" cy="3345841"/>
          </a:xfrm>
        </p:spPr>
        <p:txBody>
          <a:bodyPr>
            <a:normAutofit fontScale="77500" lnSpcReduction="20000"/>
          </a:bodyPr>
          <a:lstStyle/>
          <a:p>
            <a:r>
              <a:rPr lang="en-US" sz="2800"/>
              <a:t>Who is the survey for?</a:t>
            </a:r>
          </a:p>
          <a:p>
            <a:pPr lvl="1"/>
            <a:r>
              <a:rPr lang="en-US" sz="1700"/>
              <a:t>18yrs+ </a:t>
            </a:r>
          </a:p>
          <a:p>
            <a:pPr lvl="1"/>
            <a:r>
              <a:rPr lang="en-US" sz="1700"/>
              <a:t>Residing in Illawarra Shoalhaven</a:t>
            </a:r>
          </a:p>
          <a:p>
            <a:pPr marL="457200" lvl="1" indent="0">
              <a:buNone/>
            </a:pPr>
            <a:endParaRPr lang="en-US" sz="1700"/>
          </a:p>
          <a:p>
            <a:r>
              <a:rPr lang="en-US" sz="2800"/>
              <a:t>How is it completed?</a:t>
            </a:r>
          </a:p>
          <a:p>
            <a:pPr lvl="1"/>
            <a:r>
              <a:rPr lang="en-US" sz="1700"/>
              <a:t>Disseminated via Facebook</a:t>
            </a:r>
          </a:p>
          <a:p>
            <a:pPr lvl="1"/>
            <a:r>
              <a:rPr lang="en-US" sz="1700"/>
              <a:t>2</a:t>
            </a:r>
            <a:r>
              <a:rPr lang="en-US" sz="1700" baseline="30000"/>
              <a:t>nd</a:t>
            </a:r>
            <a:r>
              <a:rPr lang="en-US" sz="1700"/>
              <a:t> June 2017 to 31</a:t>
            </a:r>
            <a:r>
              <a:rPr lang="en-US" sz="1700" baseline="30000"/>
              <a:t>st</a:t>
            </a:r>
            <a:r>
              <a:rPr lang="en-US" sz="1700"/>
              <a:t> July 2017</a:t>
            </a:r>
          </a:p>
          <a:p>
            <a:pPr marL="457200" lvl="1" indent="0">
              <a:buNone/>
            </a:pPr>
            <a:endParaRPr lang="en-US" sz="1900"/>
          </a:p>
          <a:p>
            <a:r>
              <a:rPr lang="en-US" sz="2800"/>
              <a:t>What does it measure?</a:t>
            </a:r>
          </a:p>
          <a:p>
            <a:pPr lvl="1"/>
            <a:r>
              <a:rPr lang="en-US" sz="1700"/>
              <a:t>Suicidal Ideation</a:t>
            </a:r>
          </a:p>
          <a:p>
            <a:pPr lvl="1"/>
            <a:r>
              <a:rPr lang="en-US" sz="1700"/>
              <a:t>Psychological distress</a:t>
            </a:r>
          </a:p>
          <a:p>
            <a:pPr lvl="1"/>
            <a:r>
              <a:rPr lang="en-US" sz="1700"/>
              <a:t>Knowledge of suicide</a:t>
            </a:r>
          </a:p>
          <a:p>
            <a:pPr lvl="1"/>
            <a:r>
              <a:rPr lang="en-US" sz="1700"/>
              <a:t>Attitudes towards suicide</a:t>
            </a:r>
          </a:p>
          <a:p>
            <a:pPr lvl="1"/>
            <a:r>
              <a:rPr lang="en-US" sz="1700"/>
              <a:t>Help-seeking behaviours</a:t>
            </a:r>
          </a:p>
          <a:p>
            <a:pPr lvl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4452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480" y="205979"/>
            <a:ext cx="6070319" cy="85725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Who has completed the survey so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31"/>
            <a:ext cx="8229600" cy="58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270 responses</a:t>
            </a:r>
          </a:p>
          <a:p>
            <a:pPr marL="0" indent="0">
              <a:buNone/>
            </a:pPr>
            <a:endParaRPr lang="en-US" sz="240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7246B781-DD35-466D-9E87-7BAF871E9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80930"/>
              </p:ext>
            </p:extLst>
          </p:nvPr>
        </p:nvGraphicFramePr>
        <p:xfrm>
          <a:off x="457200" y="1933500"/>
          <a:ext cx="2648499" cy="285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1079" y="2168813"/>
            <a:ext cx="312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– 76 years old (mean = 42.8)</a:t>
            </a:r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3800109" y="2727142"/>
            <a:ext cx="1543781" cy="635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79% Female</a:t>
            </a:r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859809" y="2620370"/>
            <a:ext cx="620973" cy="67556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3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480" y="205979"/>
            <a:ext cx="6070319" cy="85725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Who has completed the survey so far?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A259159-CB44-4BD0-8C89-88B595C51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625450"/>
              </p:ext>
            </p:extLst>
          </p:nvPr>
        </p:nvGraphicFramePr>
        <p:xfrm>
          <a:off x="885843" y="1260469"/>
          <a:ext cx="2949907" cy="28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812A81E8-07D0-426D-8C35-4BAE0BC13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618095"/>
              </p:ext>
            </p:extLst>
          </p:nvPr>
        </p:nvGraphicFramePr>
        <p:xfrm>
          <a:off x="4714936" y="1260469"/>
          <a:ext cx="3616657" cy="28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143018" y="1727506"/>
            <a:ext cx="1543781" cy="635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Caucasian</a:t>
            </a:r>
            <a:endParaRPr lang="en-AU" dirty="0"/>
          </a:p>
        </p:txBody>
      </p:sp>
      <p:sp>
        <p:nvSpPr>
          <p:cNvPr id="3" name="Oval 2"/>
          <p:cNvSpPr/>
          <p:nvPr/>
        </p:nvSpPr>
        <p:spPr>
          <a:xfrm>
            <a:off x="1453487" y="1651379"/>
            <a:ext cx="818865" cy="65509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181600" y="1637732"/>
            <a:ext cx="818865" cy="65509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6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16480" y="205979"/>
            <a:ext cx="60703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/>
              <a:t>Who has completed the survey so far?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689E1FD-BF76-4EC1-93F2-714CEF16E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492025"/>
              </p:ext>
            </p:extLst>
          </p:nvPr>
        </p:nvGraphicFramePr>
        <p:xfrm>
          <a:off x="571499" y="1063229"/>
          <a:ext cx="7862817" cy="331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856716" y="1440904"/>
            <a:ext cx="2703841" cy="63582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levels of education</a:t>
            </a:r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3957851" y="2076729"/>
            <a:ext cx="4476465" cy="16149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09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5DCC313-C1EA-4B4B-AD33-ED6295FC9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379402"/>
              </p:ext>
            </p:extLst>
          </p:nvPr>
        </p:nvGraphicFramePr>
        <p:xfrm>
          <a:off x="2196193" y="1153036"/>
          <a:ext cx="4572000" cy="379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16480" y="205979"/>
            <a:ext cx="60703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/>
              <a:t>Who has completed the survey so far?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56716" y="1440904"/>
            <a:ext cx="2703841" cy="635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70 % employed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09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480" y="205979"/>
            <a:ext cx="6070319" cy="857250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What are the results so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416"/>
            <a:ext cx="8229600" cy="3175338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Stigma, distress &amp; suicidal ideation</a:t>
            </a:r>
          </a:p>
          <a:p>
            <a:r>
              <a:rPr lang="en-US" sz="1600"/>
              <a:t>Relatively low stigma towards suicide</a:t>
            </a:r>
          </a:p>
          <a:p>
            <a:r>
              <a:rPr lang="en-US" sz="1600"/>
              <a:t>Agreed isolation and depression is associated with suicide</a:t>
            </a:r>
          </a:p>
          <a:p>
            <a:r>
              <a:rPr lang="en-US" sz="1600"/>
              <a:t>Low levels of distress and low risk of suicide</a:t>
            </a:r>
          </a:p>
        </p:txBody>
      </p:sp>
    </p:spTree>
    <p:extLst>
      <p:ext uri="{BB962C8B-B14F-4D97-AF65-F5344CB8AC3E}">
        <p14:creationId xmlns:p14="http://schemas.microsoft.com/office/powerpoint/2010/main" val="3128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16480" y="205979"/>
            <a:ext cx="60703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/>
              <a:t>What are the results so far?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6424"/>
              </p:ext>
            </p:extLst>
          </p:nvPr>
        </p:nvGraphicFramePr>
        <p:xfrm>
          <a:off x="1020536" y="1136704"/>
          <a:ext cx="7543799" cy="3889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0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7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</a:rPr>
                        <a:t>Statement</a:t>
                      </a:r>
                      <a:endParaRPr lang="en-A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</a:rPr>
                        <a:t>% correct responses</a:t>
                      </a:r>
                      <a:endParaRPr lang="en-A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People who have thoughts about suicide should not tell others about it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92.9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Most people who suicide are psychotic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85.1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Talking about suicide always increases the risk of suicide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84.6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Seeing a psychiatrist or psychologist can help prevent someone from suicide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84.2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 suicidal person will always be suicidal and entertain thoughts of suicide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79.9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Very few people have thoughts about suicide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76.0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Not all people who attempt suicide plan their attempt in advance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75.7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If assessed by a psychiatrist, everyone who kills themselves would be diagnosed as depressed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Men are more likely to die by suicide than women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People who talk about suicide rarely kill themselves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63.5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People who want to attempt suicide can change their mind quickly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44.9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There is a strong relationship between alcoholism and suicide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6" marR="4242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3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480" y="205979"/>
            <a:ext cx="6070319" cy="857250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Can we increase participation?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40213053"/>
              </p:ext>
            </p:extLst>
          </p:nvPr>
        </p:nvSpPr>
        <p:spPr>
          <a:xfrm>
            <a:off x="457200" y="1642416"/>
            <a:ext cx="8229600" cy="3175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Ethics only approved for promotion via Facebook </a:t>
            </a:r>
          </a:p>
          <a:p>
            <a:r>
              <a:rPr lang="en-US" sz="2400"/>
              <a:t>Which groups can we target via Facebook?</a:t>
            </a:r>
          </a:p>
          <a:p>
            <a:r>
              <a:rPr lang="en-US" sz="2400"/>
              <a:t>Where can we share the link?</a:t>
            </a:r>
          </a:p>
        </p:txBody>
      </p:sp>
    </p:spTree>
    <p:extLst>
      <p:ext uri="{BB962C8B-B14F-4D97-AF65-F5344CB8AC3E}">
        <p14:creationId xmlns:p14="http://schemas.microsoft.com/office/powerpoint/2010/main" val="426456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0D8937223834CAE95E16192967859" ma:contentTypeVersion="5" ma:contentTypeDescription="Create a new document." ma:contentTypeScope="" ma:versionID="efc543352a1528187da70999b67d47ab">
  <xsd:schema xmlns:xsd="http://www.w3.org/2001/XMLSchema" xmlns:xs="http://www.w3.org/2001/XMLSchema" xmlns:p="http://schemas.microsoft.com/office/2006/metadata/properties" xmlns:ns2="e0073814-3d43-4e2f-8c88-fece64e4fc50" xmlns:ns3="b69d8477-74c3-43e3-b553-5a7679dda801" targetNamespace="http://schemas.microsoft.com/office/2006/metadata/properties" ma:root="true" ma:fieldsID="529d40fbc875f0d32991454aab337e8a" ns2:_="" ns3:_="">
    <xsd:import namespace="e0073814-3d43-4e2f-8c88-fece64e4fc50"/>
    <xsd:import namespace="b69d8477-74c3-43e3-b553-5a7679dda8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73814-3d43-4e2f-8c88-fece64e4f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d8477-74c3-43e3-b553-5a7679dda8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C59A3-B3A3-4AD1-8369-DC5120E53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AE3795-68DC-4D55-AD14-9CDF37C20436}">
  <ds:schemaRefs>
    <ds:schemaRef ds:uri="http://schemas.microsoft.com/office/2006/documentManagement/types"/>
    <ds:schemaRef ds:uri="http://purl.org/dc/terms/"/>
    <ds:schemaRef ds:uri="http://purl.org/dc/elements/1.1/"/>
    <ds:schemaRef ds:uri="e0073814-3d43-4e2f-8c88-fece64e4fc50"/>
    <ds:schemaRef ds:uri="http://www.w3.org/XML/1998/namespace"/>
    <ds:schemaRef ds:uri="http://schemas.openxmlformats.org/package/2006/metadata/core-properties"/>
    <ds:schemaRef ds:uri="http://purl.org/dc/dcmitype/"/>
    <ds:schemaRef ds:uri="b69d8477-74c3-43e3-b553-5a7679dda801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936D36-2850-4182-88D8-D2F3FCE0F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073814-3d43-4e2f-8c88-fece64e4fc50"/>
    <ds:schemaRef ds:uri="b69d8477-74c3-43e3-b553-5a7679dda8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328</Words>
  <Application>Microsoft Office PowerPoint</Application>
  <PresentationFormat>On-screen Show (16:9)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Community Survey</vt:lpstr>
      <vt:lpstr>About the survey</vt:lpstr>
      <vt:lpstr>Who has completed the survey so far?</vt:lpstr>
      <vt:lpstr>Who has completed the survey so far?</vt:lpstr>
      <vt:lpstr>PowerPoint Presentation</vt:lpstr>
      <vt:lpstr>PowerPoint Presentation</vt:lpstr>
      <vt:lpstr>What are the results so far?</vt:lpstr>
      <vt:lpstr>PowerPoint Presentation</vt:lpstr>
      <vt:lpstr>Can we increase participation?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Survey</dc:title>
  <cp:lastModifiedBy>Emma Ringland</cp:lastModifiedBy>
  <cp:revision>5</cp:revision>
  <cp:lastPrinted>2017-07-12T05:48:47Z</cp:lastPrinted>
  <dcterms:modified xsi:type="dcterms:W3CDTF">2017-07-12T05:54:46Z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0x0101007E30D8937223834CAE95E16192967859</vt:lpwstr>
  </property>
</Properties>
</file>