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6.xml" ContentType="application/vnd.openxmlformats-officedocument.customXmlProperties+xml"/>
  <Override PartName="/customXml/itemProps5.xml" ContentType="application/vnd.openxmlformats-officedocument.customXmlProperties+xml"/>
  <Override PartName="/customXml/itemProps4.xml" ContentType="application/vnd.openxmlformats-officedocument.customXml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7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7" r:id="rId3"/>
    <p:sldId id="269" r:id="rId4"/>
    <p:sldId id="270" r:id="rId5"/>
    <p:sldId id="271" r:id="rId6"/>
    <p:sldId id="272" r:id="rId7"/>
    <p:sldId id="274" r:id="rId8"/>
  </p:sldIdLst>
  <p:sldSz cx="9144000" cy="5143500" type="screen16x9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455" autoAdjust="0"/>
  </p:normalViewPr>
  <p:slideViewPr>
    <p:cSldViewPr snapToGrid="0" snapToObjects="1">
      <p:cViewPr varScale="1">
        <p:scale>
          <a:sx n="96" d="100"/>
          <a:sy n="96" d="100"/>
        </p:scale>
        <p:origin x="558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8" Type="http://schemas.openxmlformats.org/officeDocument/2006/relationships/customXml" Target="../customXml/item5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20" Type="http://schemas.openxmlformats.org/officeDocument/2006/relationships/customXml" Target="../customXml/item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19" Type="http://schemas.openxmlformats.org/officeDocument/2006/relationships/customXml" Target="../customXml/item6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F3BC45-9F76-47D5-9F6B-6FFD62C98A3B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6CB991D3-74E9-46CF-9681-84E397851A94}">
      <dgm:prSet phldrT="[Text]"/>
      <dgm:spPr/>
      <dgm:t>
        <a:bodyPr/>
        <a:lstStyle/>
        <a:p>
          <a:r>
            <a:rPr lang="en-AU" dirty="0" smtClean="0"/>
            <a:t>On the Ground</a:t>
          </a:r>
          <a:endParaRPr lang="en-AU" dirty="0"/>
        </a:p>
      </dgm:t>
    </dgm:pt>
    <dgm:pt modelId="{CE321B14-0B3E-4F39-928F-8AC345786DE1}" type="parTrans" cxnId="{2D1AE60B-E224-4973-BDBF-DB7313876558}">
      <dgm:prSet/>
      <dgm:spPr/>
      <dgm:t>
        <a:bodyPr/>
        <a:lstStyle/>
        <a:p>
          <a:endParaRPr lang="en-AU"/>
        </a:p>
      </dgm:t>
    </dgm:pt>
    <dgm:pt modelId="{31AEE35A-75F9-42D4-B4C2-3514AA34596D}" type="sibTrans" cxnId="{2D1AE60B-E224-4973-BDBF-DB7313876558}">
      <dgm:prSet/>
      <dgm:spPr/>
      <dgm:t>
        <a:bodyPr/>
        <a:lstStyle/>
        <a:p>
          <a:endParaRPr lang="en-AU"/>
        </a:p>
      </dgm:t>
    </dgm:pt>
    <dgm:pt modelId="{90F5BF58-49CC-4E8E-B872-25A1132377D4}">
      <dgm:prSet phldrT="[Text]"/>
      <dgm:spPr/>
      <dgm:t>
        <a:bodyPr/>
        <a:lstStyle/>
        <a:p>
          <a:r>
            <a:rPr lang="en-AU" dirty="0" smtClean="0"/>
            <a:t>Those who deliver change, e.g. health staff, gatekeepers, school staff, emergency workers, etc.</a:t>
          </a:r>
          <a:endParaRPr lang="en-AU" dirty="0"/>
        </a:p>
      </dgm:t>
    </dgm:pt>
    <dgm:pt modelId="{762EF89F-20A0-4A23-B05F-2FFF5FA0F72B}" type="parTrans" cxnId="{AD6A67D2-B7FA-451C-AF55-EFBC1C49C47F}">
      <dgm:prSet/>
      <dgm:spPr/>
      <dgm:t>
        <a:bodyPr/>
        <a:lstStyle/>
        <a:p>
          <a:endParaRPr lang="en-AU"/>
        </a:p>
      </dgm:t>
    </dgm:pt>
    <dgm:pt modelId="{3613A228-BE98-4C2A-92BF-6E80FB0F4B2B}" type="sibTrans" cxnId="{AD6A67D2-B7FA-451C-AF55-EFBC1C49C47F}">
      <dgm:prSet/>
      <dgm:spPr/>
      <dgm:t>
        <a:bodyPr/>
        <a:lstStyle/>
        <a:p>
          <a:endParaRPr lang="en-AU"/>
        </a:p>
      </dgm:t>
    </dgm:pt>
    <dgm:pt modelId="{DFDD110C-06A2-44FE-A563-1F42026625F5}">
      <dgm:prSet phldrT="[Text]"/>
      <dgm:spPr/>
      <dgm:t>
        <a:bodyPr/>
        <a:lstStyle/>
        <a:p>
          <a:r>
            <a:rPr lang="en-AU" dirty="0" smtClean="0"/>
            <a:t>Local Implementation Team (LIT)</a:t>
          </a:r>
          <a:endParaRPr lang="en-AU" dirty="0"/>
        </a:p>
      </dgm:t>
    </dgm:pt>
    <dgm:pt modelId="{AA7FFEBE-F504-4C4B-93F9-0F188D34B917}" type="parTrans" cxnId="{A5ABB8DC-70A4-4748-94F6-DF603AC0A1DE}">
      <dgm:prSet/>
      <dgm:spPr/>
      <dgm:t>
        <a:bodyPr/>
        <a:lstStyle/>
        <a:p>
          <a:endParaRPr lang="en-AU"/>
        </a:p>
      </dgm:t>
    </dgm:pt>
    <dgm:pt modelId="{4BBAC4D0-4CED-47B8-BAD0-FB9E20ED591E}" type="sibTrans" cxnId="{A5ABB8DC-70A4-4748-94F6-DF603AC0A1DE}">
      <dgm:prSet/>
      <dgm:spPr/>
      <dgm:t>
        <a:bodyPr/>
        <a:lstStyle/>
        <a:p>
          <a:endParaRPr lang="en-AU"/>
        </a:p>
      </dgm:t>
    </dgm:pt>
    <dgm:pt modelId="{8B84C455-0298-4587-815A-94F246DB21ED}">
      <dgm:prSet phldrT="[Text]"/>
      <dgm:spPr/>
      <dgm:t>
        <a:bodyPr/>
        <a:lstStyle/>
        <a:p>
          <a:r>
            <a:rPr lang="en-AU" dirty="0" smtClean="0"/>
            <a:t>SP Collaborative members</a:t>
          </a:r>
          <a:endParaRPr lang="en-AU" dirty="0"/>
        </a:p>
      </dgm:t>
    </dgm:pt>
    <dgm:pt modelId="{8D5AB015-0608-4AAE-9868-D8C376977695}" type="parTrans" cxnId="{610FAD61-F468-4CEF-8AB3-328FBA9FF34D}">
      <dgm:prSet/>
      <dgm:spPr/>
      <dgm:t>
        <a:bodyPr/>
        <a:lstStyle/>
        <a:p>
          <a:endParaRPr lang="en-AU"/>
        </a:p>
      </dgm:t>
    </dgm:pt>
    <dgm:pt modelId="{3F2C0DB1-BC49-4A6F-9A0E-49471FCFBA00}" type="sibTrans" cxnId="{610FAD61-F468-4CEF-8AB3-328FBA9FF34D}">
      <dgm:prSet/>
      <dgm:spPr/>
      <dgm:t>
        <a:bodyPr/>
        <a:lstStyle/>
        <a:p>
          <a:endParaRPr lang="en-AU"/>
        </a:p>
      </dgm:t>
    </dgm:pt>
    <dgm:pt modelId="{5E960746-E81D-4414-9111-4A84074ECD5D}">
      <dgm:prSet phldrT="[Text]"/>
      <dgm:spPr/>
      <dgm:t>
        <a:bodyPr/>
        <a:lstStyle/>
        <a:p>
          <a:r>
            <a:rPr lang="en-AU" dirty="0" smtClean="0"/>
            <a:t>Central Implementation Team (CIT)</a:t>
          </a:r>
          <a:endParaRPr lang="en-AU" dirty="0"/>
        </a:p>
      </dgm:t>
    </dgm:pt>
    <dgm:pt modelId="{F29B4244-A39E-4013-869C-31C687CF1B3A}" type="parTrans" cxnId="{EDD5B82C-E6E3-446A-861B-1435729A5446}">
      <dgm:prSet/>
      <dgm:spPr/>
      <dgm:t>
        <a:bodyPr/>
        <a:lstStyle/>
        <a:p>
          <a:endParaRPr lang="en-AU"/>
        </a:p>
      </dgm:t>
    </dgm:pt>
    <dgm:pt modelId="{1876DB80-2018-48E1-A504-4618EBE6E59B}" type="sibTrans" cxnId="{EDD5B82C-E6E3-446A-861B-1435729A5446}">
      <dgm:prSet/>
      <dgm:spPr/>
      <dgm:t>
        <a:bodyPr/>
        <a:lstStyle/>
        <a:p>
          <a:endParaRPr lang="en-AU"/>
        </a:p>
      </dgm:t>
    </dgm:pt>
    <dgm:pt modelId="{55B16C14-F2D6-47F0-8AF5-8567A9DAF490}">
      <dgm:prSet phldrT="[Text]"/>
      <dgm:spPr/>
      <dgm:t>
        <a:bodyPr/>
        <a:lstStyle/>
        <a:p>
          <a:r>
            <a:rPr lang="en-AU" dirty="0" smtClean="0"/>
            <a:t>Black Dog Institute, CRESP &amp; </a:t>
          </a:r>
          <a:r>
            <a:rPr lang="en-AU" dirty="0" err="1" smtClean="0"/>
            <a:t>LifeSpan</a:t>
          </a:r>
          <a:r>
            <a:rPr lang="en-AU" dirty="0" smtClean="0"/>
            <a:t> staff</a:t>
          </a:r>
          <a:endParaRPr lang="en-AU" dirty="0"/>
        </a:p>
      </dgm:t>
    </dgm:pt>
    <dgm:pt modelId="{51DC8599-21FE-42C5-9498-7C9CB231BF04}" type="parTrans" cxnId="{7D63A187-BB22-458B-8221-8BBBDB2C21F2}">
      <dgm:prSet/>
      <dgm:spPr/>
      <dgm:t>
        <a:bodyPr/>
        <a:lstStyle/>
        <a:p>
          <a:endParaRPr lang="en-AU"/>
        </a:p>
      </dgm:t>
    </dgm:pt>
    <dgm:pt modelId="{BD59709F-9F37-4CEB-96AA-1FEED408A16A}" type="sibTrans" cxnId="{7D63A187-BB22-458B-8221-8BBBDB2C21F2}">
      <dgm:prSet/>
      <dgm:spPr/>
      <dgm:t>
        <a:bodyPr/>
        <a:lstStyle/>
        <a:p>
          <a:endParaRPr lang="en-AU"/>
        </a:p>
      </dgm:t>
    </dgm:pt>
    <dgm:pt modelId="{160A2395-39D3-4083-A369-8F72E6FF2234}">
      <dgm:prSet phldrT="[Text]"/>
      <dgm:spPr/>
      <dgm:t>
        <a:bodyPr/>
        <a:lstStyle/>
        <a:p>
          <a:r>
            <a:rPr lang="en-AU" dirty="0" smtClean="0"/>
            <a:t>Implementation experts (CEI)</a:t>
          </a:r>
          <a:endParaRPr lang="en-AU" dirty="0"/>
        </a:p>
      </dgm:t>
    </dgm:pt>
    <dgm:pt modelId="{49CA7BB3-665C-4134-961A-0746EE2C1E37}" type="parTrans" cxnId="{A1643DE0-B0E3-4E80-8AB2-12CB001C1428}">
      <dgm:prSet/>
      <dgm:spPr/>
      <dgm:t>
        <a:bodyPr/>
        <a:lstStyle/>
        <a:p>
          <a:endParaRPr lang="en-AU"/>
        </a:p>
      </dgm:t>
    </dgm:pt>
    <dgm:pt modelId="{6E0FBE66-FBCF-4515-AB90-8580475CB5A7}" type="sibTrans" cxnId="{A1643DE0-B0E3-4E80-8AB2-12CB001C1428}">
      <dgm:prSet/>
      <dgm:spPr/>
      <dgm:t>
        <a:bodyPr/>
        <a:lstStyle/>
        <a:p>
          <a:endParaRPr lang="en-AU"/>
        </a:p>
      </dgm:t>
    </dgm:pt>
    <dgm:pt modelId="{86E83057-53DD-4364-A268-CB05CF7A2D3A}">
      <dgm:prSet phldrT="[Text]"/>
      <dgm:spPr/>
      <dgm:t>
        <a:bodyPr/>
        <a:lstStyle/>
        <a:p>
          <a:r>
            <a:rPr lang="en-AU" dirty="0" smtClean="0"/>
            <a:t>Data experts (AIHW)</a:t>
          </a:r>
          <a:endParaRPr lang="en-AU" dirty="0"/>
        </a:p>
      </dgm:t>
    </dgm:pt>
    <dgm:pt modelId="{2B464896-5F2C-40D6-A375-809DB2D96B52}" type="parTrans" cxnId="{26352B08-DCE7-48C0-A5E1-717CF922973C}">
      <dgm:prSet/>
      <dgm:spPr/>
      <dgm:t>
        <a:bodyPr/>
        <a:lstStyle/>
        <a:p>
          <a:endParaRPr lang="en-AU"/>
        </a:p>
      </dgm:t>
    </dgm:pt>
    <dgm:pt modelId="{37BCE45A-C64E-45AA-97D2-D403CBCC0CC3}" type="sibTrans" cxnId="{26352B08-DCE7-48C0-A5E1-717CF922973C}">
      <dgm:prSet/>
      <dgm:spPr/>
      <dgm:t>
        <a:bodyPr/>
        <a:lstStyle/>
        <a:p>
          <a:endParaRPr lang="en-AU"/>
        </a:p>
      </dgm:t>
    </dgm:pt>
    <dgm:pt modelId="{B1B3FF2E-A2DC-4EE7-A610-C5C2AE5F32FC}">
      <dgm:prSet phldrT="[Text]"/>
      <dgm:spPr/>
      <dgm:t>
        <a:bodyPr/>
        <a:lstStyle/>
        <a:p>
          <a:r>
            <a:rPr lang="en-AU" dirty="0" err="1" smtClean="0"/>
            <a:t>LifeSpan</a:t>
          </a:r>
          <a:r>
            <a:rPr lang="en-AU" dirty="0" smtClean="0"/>
            <a:t> trial site representatives</a:t>
          </a:r>
          <a:endParaRPr lang="en-AU" dirty="0"/>
        </a:p>
      </dgm:t>
    </dgm:pt>
    <dgm:pt modelId="{EE3EB033-4214-4F52-B8DD-25041850A81E}" type="parTrans" cxnId="{CF023F07-5CBD-42CF-883F-A85892A06B4D}">
      <dgm:prSet/>
      <dgm:spPr/>
      <dgm:t>
        <a:bodyPr/>
        <a:lstStyle/>
        <a:p>
          <a:endParaRPr lang="en-AU"/>
        </a:p>
      </dgm:t>
    </dgm:pt>
    <dgm:pt modelId="{3A47749A-D5DD-45D5-B35C-D95DF740DD26}" type="sibTrans" cxnId="{CF023F07-5CBD-42CF-883F-A85892A06B4D}">
      <dgm:prSet/>
      <dgm:spPr/>
      <dgm:t>
        <a:bodyPr/>
        <a:lstStyle/>
        <a:p>
          <a:endParaRPr lang="en-AU"/>
        </a:p>
      </dgm:t>
    </dgm:pt>
    <dgm:pt modelId="{EDCAC16A-FD19-4C6C-9C56-5DCBA9BF40B6}">
      <dgm:prSet phldrT="[Text]"/>
      <dgm:spPr/>
      <dgm:t>
        <a:bodyPr/>
        <a:lstStyle/>
        <a:p>
          <a:r>
            <a:rPr lang="en-AU" dirty="0" smtClean="0"/>
            <a:t>Working groups</a:t>
          </a:r>
          <a:endParaRPr lang="en-AU" dirty="0"/>
        </a:p>
      </dgm:t>
    </dgm:pt>
    <dgm:pt modelId="{C94B11DA-FAC9-4810-BF22-150E42189467}" type="parTrans" cxnId="{642DAB51-9C50-4C79-B0E0-159DCD572734}">
      <dgm:prSet/>
      <dgm:spPr/>
      <dgm:t>
        <a:bodyPr/>
        <a:lstStyle/>
        <a:p>
          <a:endParaRPr lang="en-AU"/>
        </a:p>
      </dgm:t>
    </dgm:pt>
    <dgm:pt modelId="{4DAE3F5A-C502-4FFC-AA90-B199B284246E}" type="sibTrans" cxnId="{642DAB51-9C50-4C79-B0E0-159DCD572734}">
      <dgm:prSet/>
      <dgm:spPr/>
      <dgm:t>
        <a:bodyPr/>
        <a:lstStyle/>
        <a:p>
          <a:endParaRPr lang="en-AU"/>
        </a:p>
      </dgm:t>
    </dgm:pt>
    <dgm:pt modelId="{3A19B85D-95DB-4B47-995E-DF88324E8787}" type="pres">
      <dgm:prSet presAssocID="{EBF3BC45-9F76-47D5-9F6B-6FFD62C98A3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AU"/>
        </a:p>
      </dgm:t>
    </dgm:pt>
    <dgm:pt modelId="{8CD55C86-4EED-4473-A25A-C07741405225}" type="pres">
      <dgm:prSet presAssocID="{6CB991D3-74E9-46CF-9681-84E397851A94}" presName="composite" presStyleCnt="0"/>
      <dgm:spPr/>
    </dgm:pt>
    <dgm:pt modelId="{651D27C3-9068-4526-8A4E-651871989155}" type="pres">
      <dgm:prSet presAssocID="{6CB991D3-74E9-46CF-9681-84E397851A94}" presName="bentUpArrow1" presStyleLbl="alignImgPlace1" presStyleIdx="0" presStyleCnt="2"/>
      <dgm:spPr/>
    </dgm:pt>
    <dgm:pt modelId="{34D20D08-EA56-4ED4-AB05-9EA24FA79241}" type="pres">
      <dgm:prSet presAssocID="{6CB991D3-74E9-46CF-9681-84E397851A94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CEABD22-66D4-4744-AD97-2E00E811A61B}" type="pres">
      <dgm:prSet presAssocID="{6CB991D3-74E9-46CF-9681-84E397851A94}" presName="ChildText" presStyleLbl="revTx" presStyleIdx="0" presStyleCnt="3" custScaleX="178045" custLinFactNeighborX="38201" custLinFactNeighborY="-10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6AB35D2-F48C-4868-91D0-9C49DC02E21C}" type="pres">
      <dgm:prSet presAssocID="{31AEE35A-75F9-42D4-B4C2-3514AA34596D}" presName="sibTrans" presStyleCnt="0"/>
      <dgm:spPr/>
    </dgm:pt>
    <dgm:pt modelId="{459730CF-D8A5-4C26-9CA2-0AAE2AD2D182}" type="pres">
      <dgm:prSet presAssocID="{DFDD110C-06A2-44FE-A563-1F42026625F5}" presName="composite" presStyleCnt="0"/>
      <dgm:spPr/>
    </dgm:pt>
    <dgm:pt modelId="{0F32E50F-371C-4FE3-837A-A44C230A2A71}" type="pres">
      <dgm:prSet presAssocID="{DFDD110C-06A2-44FE-A563-1F42026625F5}" presName="bentUpArrow1" presStyleLbl="alignImgPlace1" presStyleIdx="1" presStyleCnt="2"/>
      <dgm:spPr/>
    </dgm:pt>
    <dgm:pt modelId="{D9580703-A953-44C1-852B-CE0F31FC0ACA}" type="pres">
      <dgm:prSet presAssocID="{DFDD110C-06A2-44FE-A563-1F42026625F5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B87DD02-F288-4FDA-9DE1-DAAB7C232CE1}" type="pres">
      <dgm:prSet presAssocID="{DFDD110C-06A2-44FE-A563-1F42026625F5}" presName="ChildText" presStyleLbl="revTx" presStyleIdx="1" presStyleCnt="3" custScaleX="182440" custLinFactNeighborX="41384" custLinFactNeighborY="10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496331B-69BE-46B0-998E-900FF19125A7}" type="pres">
      <dgm:prSet presAssocID="{4BBAC4D0-4CED-47B8-BAD0-FB9E20ED591E}" presName="sibTrans" presStyleCnt="0"/>
      <dgm:spPr/>
    </dgm:pt>
    <dgm:pt modelId="{15B2FC41-2F34-4DDF-A70F-0F7FEEAB025F}" type="pres">
      <dgm:prSet presAssocID="{5E960746-E81D-4414-9111-4A84074ECD5D}" presName="composite" presStyleCnt="0"/>
      <dgm:spPr/>
    </dgm:pt>
    <dgm:pt modelId="{D71F789C-CE88-424E-A176-A9D8561359F3}" type="pres">
      <dgm:prSet presAssocID="{5E960746-E81D-4414-9111-4A84074ECD5D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5C75F1C-3721-416F-9E35-72B7269D8CD7}" type="pres">
      <dgm:prSet presAssocID="{5E960746-E81D-4414-9111-4A84074ECD5D}" presName="FinalChildText" presStyleLbl="revTx" presStyleIdx="2" presStyleCnt="3" custScaleX="260794" custLinFactNeighborX="803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EEB28EE6-D131-4DB6-95BC-0D6DB635809D}" type="presOf" srcId="{5E960746-E81D-4414-9111-4A84074ECD5D}" destId="{D71F789C-CE88-424E-A176-A9D8561359F3}" srcOrd="0" destOrd="0" presId="urn:microsoft.com/office/officeart/2005/8/layout/StepDownProcess"/>
    <dgm:cxn modelId="{26352B08-DCE7-48C0-A5E1-717CF922973C}" srcId="{5E960746-E81D-4414-9111-4A84074ECD5D}" destId="{86E83057-53DD-4364-A268-CB05CF7A2D3A}" srcOrd="2" destOrd="0" parTransId="{2B464896-5F2C-40D6-A375-809DB2D96B52}" sibTransId="{37BCE45A-C64E-45AA-97D2-D403CBCC0CC3}"/>
    <dgm:cxn modelId="{EDD5B82C-E6E3-446A-861B-1435729A5446}" srcId="{EBF3BC45-9F76-47D5-9F6B-6FFD62C98A3B}" destId="{5E960746-E81D-4414-9111-4A84074ECD5D}" srcOrd="2" destOrd="0" parTransId="{F29B4244-A39E-4013-869C-31C687CF1B3A}" sibTransId="{1876DB80-2018-48E1-A504-4618EBE6E59B}"/>
    <dgm:cxn modelId="{DB3B79DE-31C2-49AA-9C41-0FAC4E495B56}" type="presOf" srcId="{EBF3BC45-9F76-47D5-9F6B-6FFD62C98A3B}" destId="{3A19B85D-95DB-4B47-995E-DF88324E8787}" srcOrd="0" destOrd="0" presId="urn:microsoft.com/office/officeart/2005/8/layout/StepDownProcess"/>
    <dgm:cxn modelId="{505E1A9D-D2E8-4A0C-8C4D-5E7FBE6ABF35}" type="presOf" srcId="{EDCAC16A-FD19-4C6C-9C56-5DCBA9BF40B6}" destId="{3B87DD02-F288-4FDA-9DE1-DAAB7C232CE1}" srcOrd="0" destOrd="1" presId="urn:microsoft.com/office/officeart/2005/8/layout/StepDownProcess"/>
    <dgm:cxn modelId="{EBC038A4-1E5E-4827-9948-82BE0FAF9510}" type="presOf" srcId="{86E83057-53DD-4364-A268-CB05CF7A2D3A}" destId="{95C75F1C-3721-416F-9E35-72B7269D8CD7}" srcOrd="0" destOrd="2" presId="urn:microsoft.com/office/officeart/2005/8/layout/StepDownProcess"/>
    <dgm:cxn modelId="{EC2CA222-1402-4524-BE6B-E0444DE053E8}" type="presOf" srcId="{55B16C14-F2D6-47F0-8AF5-8567A9DAF490}" destId="{95C75F1C-3721-416F-9E35-72B7269D8CD7}" srcOrd="0" destOrd="0" presId="urn:microsoft.com/office/officeart/2005/8/layout/StepDownProcess"/>
    <dgm:cxn modelId="{BF17CBE5-A062-484D-8B08-97A6FCFE92FA}" type="presOf" srcId="{6CB991D3-74E9-46CF-9681-84E397851A94}" destId="{34D20D08-EA56-4ED4-AB05-9EA24FA79241}" srcOrd="0" destOrd="0" presId="urn:microsoft.com/office/officeart/2005/8/layout/StepDownProcess"/>
    <dgm:cxn modelId="{E123BB4D-0FF3-41FA-8EA4-588A7C0969FA}" type="presOf" srcId="{B1B3FF2E-A2DC-4EE7-A610-C5C2AE5F32FC}" destId="{95C75F1C-3721-416F-9E35-72B7269D8CD7}" srcOrd="0" destOrd="3" presId="urn:microsoft.com/office/officeart/2005/8/layout/StepDownProcess"/>
    <dgm:cxn modelId="{642DAB51-9C50-4C79-B0E0-159DCD572734}" srcId="{DFDD110C-06A2-44FE-A563-1F42026625F5}" destId="{EDCAC16A-FD19-4C6C-9C56-5DCBA9BF40B6}" srcOrd="1" destOrd="0" parTransId="{C94B11DA-FAC9-4810-BF22-150E42189467}" sibTransId="{4DAE3F5A-C502-4FFC-AA90-B199B284246E}"/>
    <dgm:cxn modelId="{610FAD61-F468-4CEF-8AB3-328FBA9FF34D}" srcId="{DFDD110C-06A2-44FE-A563-1F42026625F5}" destId="{8B84C455-0298-4587-815A-94F246DB21ED}" srcOrd="0" destOrd="0" parTransId="{8D5AB015-0608-4AAE-9868-D8C376977695}" sibTransId="{3F2C0DB1-BC49-4A6F-9A0E-49471FCFBA00}"/>
    <dgm:cxn modelId="{2D1AE60B-E224-4973-BDBF-DB7313876558}" srcId="{EBF3BC45-9F76-47D5-9F6B-6FFD62C98A3B}" destId="{6CB991D3-74E9-46CF-9681-84E397851A94}" srcOrd="0" destOrd="0" parTransId="{CE321B14-0B3E-4F39-928F-8AC345786DE1}" sibTransId="{31AEE35A-75F9-42D4-B4C2-3514AA34596D}"/>
    <dgm:cxn modelId="{6A91885D-1D6B-4571-B5B9-6BF76752933A}" type="presOf" srcId="{DFDD110C-06A2-44FE-A563-1F42026625F5}" destId="{D9580703-A953-44C1-852B-CE0F31FC0ACA}" srcOrd="0" destOrd="0" presId="urn:microsoft.com/office/officeart/2005/8/layout/StepDownProcess"/>
    <dgm:cxn modelId="{7D63A187-BB22-458B-8221-8BBBDB2C21F2}" srcId="{5E960746-E81D-4414-9111-4A84074ECD5D}" destId="{55B16C14-F2D6-47F0-8AF5-8567A9DAF490}" srcOrd="0" destOrd="0" parTransId="{51DC8599-21FE-42C5-9498-7C9CB231BF04}" sibTransId="{BD59709F-9F37-4CEB-96AA-1FEED408A16A}"/>
    <dgm:cxn modelId="{A1643DE0-B0E3-4E80-8AB2-12CB001C1428}" srcId="{5E960746-E81D-4414-9111-4A84074ECD5D}" destId="{160A2395-39D3-4083-A369-8F72E6FF2234}" srcOrd="1" destOrd="0" parTransId="{49CA7BB3-665C-4134-961A-0746EE2C1E37}" sibTransId="{6E0FBE66-FBCF-4515-AB90-8580475CB5A7}"/>
    <dgm:cxn modelId="{628602F0-35D6-4E81-A00E-DC78EB7F785A}" type="presOf" srcId="{160A2395-39D3-4083-A369-8F72E6FF2234}" destId="{95C75F1C-3721-416F-9E35-72B7269D8CD7}" srcOrd="0" destOrd="1" presId="urn:microsoft.com/office/officeart/2005/8/layout/StepDownProcess"/>
    <dgm:cxn modelId="{A5ABB8DC-70A4-4748-94F6-DF603AC0A1DE}" srcId="{EBF3BC45-9F76-47D5-9F6B-6FFD62C98A3B}" destId="{DFDD110C-06A2-44FE-A563-1F42026625F5}" srcOrd="1" destOrd="0" parTransId="{AA7FFEBE-F504-4C4B-93F9-0F188D34B917}" sibTransId="{4BBAC4D0-4CED-47B8-BAD0-FB9E20ED591E}"/>
    <dgm:cxn modelId="{3AC91524-45F0-48F7-B50E-1571183FB73B}" type="presOf" srcId="{8B84C455-0298-4587-815A-94F246DB21ED}" destId="{3B87DD02-F288-4FDA-9DE1-DAAB7C232CE1}" srcOrd="0" destOrd="0" presId="urn:microsoft.com/office/officeart/2005/8/layout/StepDownProcess"/>
    <dgm:cxn modelId="{AD6A67D2-B7FA-451C-AF55-EFBC1C49C47F}" srcId="{6CB991D3-74E9-46CF-9681-84E397851A94}" destId="{90F5BF58-49CC-4E8E-B872-25A1132377D4}" srcOrd="0" destOrd="0" parTransId="{762EF89F-20A0-4A23-B05F-2FFF5FA0F72B}" sibTransId="{3613A228-BE98-4C2A-92BF-6E80FB0F4B2B}"/>
    <dgm:cxn modelId="{88097FE2-817B-46F8-9F3B-3CFC1ECD9C35}" type="presOf" srcId="{90F5BF58-49CC-4E8E-B872-25A1132377D4}" destId="{CCEABD22-66D4-4744-AD97-2E00E811A61B}" srcOrd="0" destOrd="0" presId="urn:microsoft.com/office/officeart/2005/8/layout/StepDownProcess"/>
    <dgm:cxn modelId="{CF023F07-5CBD-42CF-883F-A85892A06B4D}" srcId="{5E960746-E81D-4414-9111-4A84074ECD5D}" destId="{B1B3FF2E-A2DC-4EE7-A610-C5C2AE5F32FC}" srcOrd="3" destOrd="0" parTransId="{EE3EB033-4214-4F52-B8DD-25041850A81E}" sibTransId="{3A47749A-D5DD-45D5-B35C-D95DF740DD26}"/>
    <dgm:cxn modelId="{382A925B-3F70-44B1-9153-31F28ABF2157}" type="presParOf" srcId="{3A19B85D-95DB-4B47-995E-DF88324E8787}" destId="{8CD55C86-4EED-4473-A25A-C07741405225}" srcOrd="0" destOrd="0" presId="urn:microsoft.com/office/officeart/2005/8/layout/StepDownProcess"/>
    <dgm:cxn modelId="{49EB7A82-807C-485E-AAC2-B7C88E527458}" type="presParOf" srcId="{8CD55C86-4EED-4473-A25A-C07741405225}" destId="{651D27C3-9068-4526-8A4E-651871989155}" srcOrd="0" destOrd="0" presId="urn:microsoft.com/office/officeart/2005/8/layout/StepDownProcess"/>
    <dgm:cxn modelId="{40464E00-3D67-4288-964B-AE2E67773333}" type="presParOf" srcId="{8CD55C86-4EED-4473-A25A-C07741405225}" destId="{34D20D08-EA56-4ED4-AB05-9EA24FA79241}" srcOrd="1" destOrd="0" presId="urn:microsoft.com/office/officeart/2005/8/layout/StepDownProcess"/>
    <dgm:cxn modelId="{7D937123-4C03-4073-BDF9-951D70740CA1}" type="presParOf" srcId="{8CD55C86-4EED-4473-A25A-C07741405225}" destId="{CCEABD22-66D4-4744-AD97-2E00E811A61B}" srcOrd="2" destOrd="0" presId="urn:microsoft.com/office/officeart/2005/8/layout/StepDownProcess"/>
    <dgm:cxn modelId="{1B69F478-FD56-4E98-8EA2-EFE6328EEDA0}" type="presParOf" srcId="{3A19B85D-95DB-4B47-995E-DF88324E8787}" destId="{76AB35D2-F48C-4868-91D0-9C49DC02E21C}" srcOrd="1" destOrd="0" presId="urn:microsoft.com/office/officeart/2005/8/layout/StepDownProcess"/>
    <dgm:cxn modelId="{C5E8CF1F-E7C3-42FE-9684-8D53BCF250AD}" type="presParOf" srcId="{3A19B85D-95DB-4B47-995E-DF88324E8787}" destId="{459730CF-D8A5-4C26-9CA2-0AAE2AD2D182}" srcOrd="2" destOrd="0" presId="urn:microsoft.com/office/officeart/2005/8/layout/StepDownProcess"/>
    <dgm:cxn modelId="{8185533B-9548-4049-AF5D-FCBAC8B6B22F}" type="presParOf" srcId="{459730CF-D8A5-4C26-9CA2-0AAE2AD2D182}" destId="{0F32E50F-371C-4FE3-837A-A44C230A2A71}" srcOrd="0" destOrd="0" presId="urn:microsoft.com/office/officeart/2005/8/layout/StepDownProcess"/>
    <dgm:cxn modelId="{DF3D64C8-A109-4E89-9830-8F24BC2F467C}" type="presParOf" srcId="{459730CF-D8A5-4C26-9CA2-0AAE2AD2D182}" destId="{D9580703-A953-44C1-852B-CE0F31FC0ACA}" srcOrd="1" destOrd="0" presId="urn:microsoft.com/office/officeart/2005/8/layout/StepDownProcess"/>
    <dgm:cxn modelId="{6BDB06D4-86C8-45EC-8049-F397B698E1B8}" type="presParOf" srcId="{459730CF-D8A5-4C26-9CA2-0AAE2AD2D182}" destId="{3B87DD02-F288-4FDA-9DE1-DAAB7C232CE1}" srcOrd="2" destOrd="0" presId="urn:microsoft.com/office/officeart/2005/8/layout/StepDownProcess"/>
    <dgm:cxn modelId="{C3CAF339-C3A8-4FEF-BDB0-3A22A051C2F8}" type="presParOf" srcId="{3A19B85D-95DB-4B47-995E-DF88324E8787}" destId="{0496331B-69BE-46B0-998E-900FF19125A7}" srcOrd="3" destOrd="0" presId="urn:microsoft.com/office/officeart/2005/8/layout/StepDownProcess"/>
    <dgm:cxn modelId="{A4674E21-65C6-4C3B-B734-DF4597A236C4}" type="presParOf" srcId="{3A19B85D-95DB-4B47-995E-DF88324E8787}" destId="{15B2FC41-2F34-4DDF-A70F-0F7FEEAB025F}" srcOrd="4" destOrd="0" presId="urn:microsoft.com/office/officeart/2005/8/layout/StepDownProcess"/>
    <dgm:cxn modelId="{AE428B03-F10F-499B-9235-687FB6174BE2}" type="presParOf" srcId="{15B2FC41-2F34-4DDF-A70F-0F7FEEAB025F}" destId="{D71F789C-CE88-424E-A176-A9D8561359F3}" srcOrd="0" destOrd="0" presId="urn:microsoft.com/office/officeart/2005/8/layout/StepDownProcess"/>
    <dgm:cxn modelId="{56067592-C729-4E9B-9F36-E61CCE4D1CC9}" type="presParOf" srcId="{15B2FC41-2F34-4DDF-A70F-0F7FEEAB025F}" destId="{95C75F1C-3721-416F-9E35-72B7269D8CD7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763" y="0"/>
            <a:ext cx="2918831" cy="49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FC4B0-DCDA-4726-B852-3212AD9DA84F}" type="datetimeFigureOut">
              <a:rPr lang="en-AU" smtClean="0"/>
              <a:t>4/05/2017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6"/>
            <a:ext cx="5388610" cy="38848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0715"/>
            <a:ext cx="2918831" cy="4955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763" y="9370715"/>
            <a:ext cx="2918831" cy="4955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175A7F-EB40-4AA8-8F13-04863897672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7367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75A7F-EB40-4AA8-8F13-048638976721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8506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471F-53C5-A14A-8B67-70C26A203D68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561B-251E-9B4D-AD02-74028DE24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39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471F-53C5-A14A-8B67-70C26A203D68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561B-251E-9B4D-AD02-74028DE24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53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471F-53C5-A14A-8B67-70C26A203D68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561B-251E-9B4D-AD02-74028DE24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567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471F-53C5-A14A-8B67-70C26A203D68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561B-251E-9B4D-AD02-74028DE24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05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471F-53C5-A14A-8B67-70C26A203D68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561B-251E-9B4D-AD02-74028DE24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11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471F-53C5-A14A-8B67-70C26A203D68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561B-251E-9B4D-AD02-74028DE24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70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471F-53C5-A14A-8B67-70C26A203D68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561B-251E-9B4D-AD02-74028DE24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31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471F-53C5-A14A-8B67-70C26A203D68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561B-251E-9B4D-AD02-74028DE24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198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471F-53C5-A14A-8B67-70C26A203D68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561B-251E-9B4D-AD02-74028DE24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50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471F-53C5-A14A-8B67-70C26A203D68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561B-251E-9B4D-AD02-74028DE24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47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471F-53C5-A14A-8B67-70C26A203D68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561B-251E-9B4D-AD02-74028DE24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3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5471F-53C5-A14A-8B67-70C26A203D68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0561B-251E-9B4D-AD02-74028DE24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54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2333" y="1986522"/>
            <a:ext cx="7772400" cy="1102519"/>
          </a:xfrm>
        </p:spPr>
        <p:txBody>
          <a:bodyPr/>
          <a:lstStyle/>
          <a:p>
            <a:pPr algn="r"/>
            <a:r>
              <a:rPr lang="en-US" dirty="0" err="1" smtClean="0"/>
              <a:t>LifeSpan</a:t>
            </a:r>
            <a:r>
              <a:rPr lang="en-US" dirty="0" smtClean="0"/>
              <a:t> Project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92333" y="2934450"/>
            <a:ext cx="7772400" cy="481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Working Groups</a:t>
            </a:r>
            <a:endParaRPr lang="en-US" sz="32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0550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6480" y="205979"/>
            <a:ext cx="6070319" cy="857250"/>
          </a:xfrm>
        </p:spPr>
        <p:txBody>
          <a:bodyPr/>
          <a:lstStyle/>
          <a:p>
            <a:pPr algn="l"/>
            <a:r>
              <a:rPr lang="en-US" dirty="0" smtClean="0"/>
              <a:t>Cascading Team Structure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3868280"/>
              </p:ext>
            </p:extLst>
          </p:nvPr>
        </p:nvGraphicFramePr>
        <p:xfrm>
          <a:off x="871670" y="2221907"/>
          <a:ext cx="7246835" cy="2637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16950" y="1350236"/>
            <a:ext cx="7101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The below figure shows how the Black Dog Institute’s </a:t>
            </a:r>
            <a:r>
              <a:rPr lang="en-AU" dirty="0" err="1" smtClean="0"/>
              <a:t>LifeSpan</a:t>
            </a:r>
            <a:r>
              <a:rPr lang="en-AU" dirty="0" smtClean="0"/>
              <a:t> team will be structured to support implementation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8704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6480" y="205979"/>
            <a:ext cx="6070319" cy="857250"/>
          </a:xfrm>
        </p:spPr>
        <p:txBody>
          <a:bodyPr/>
          <a:lstStyle/>
          <a:p>
            <a:pPr algn="l"/>
            <a:r>
              <a:rPr lang="en-US" dirty="0" smtClean="0"/>
              <a:t>Work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4059"/>
            <a:ext cx="8229600" cy="3230311"/>
          </a:xfrm>
        </p:spPr>
        <p:txBody>
          <a:bodyPr>
            <a:normAutofit fontScale="92500" lnSpcReduction="10000"/>
          </a:bodyPr>
          <a:lstStyle/>
          <a:p>
            <a:r>
              <a:rPr lang="en-AU" sz="2400" dirty="0" smtClean="0"/>
              <a:t>To help engage key experts, clarify planning, and manage workloads, the 9 </a:t>
            </a:r>
            <a:r>
              <a:rPr lang="en-AU" sz="2400" dirty="0" err="1" smtClean="0"/>
              <a:t>LifeSpan</a:t>
            </a:r>
            <a:r>
              <a:rPr lang="en-AU" sz="2400" dirty="0" smtClean="0"/>
              <a:t> strategies will be grouped into 5 work streams</a:t>
            </a:r>
          </a:p>
          <a:p>
            <a:r>
              <a:rPr lang="en-AU" sz="2400" dirty="0" smtClean="0"/>
              <a:t>Strategies grouped according to common target audiences</a:t>
            </a:r>
          </a:p>
          <a:p>
            <a:r>
              <a:rPr lang="en-AU" sz="2400" dirty="0" err="1" smtClean="0"/>
              <a:t>LifeSpan</a:t>
            </a:r>
            <a:r>
              <a:rPr lang="en-AU" sz="2400" dirty="0" smtClean="0"/>
              <a:t> staff (at the Black Dog Institute) will be structured to align with these work streams</a:t>
            </a:r>
          </a:p>
          <a:p>
            <a:r>
              <a:rPr lang="en-AU" sz="2400" dirty="0" smtClean="0"/>
              <a:t>Key documents developed by the Black Dog Institute (e.g. outlining </a:t>
            </a:r>
            <a:r>
              <a:rPr lang="en-AU" sz="2400" u="sng" dirty="0" smtClean="0"/>
              <a:t>what</a:t>
            </a:r>
            <a:r>
              <a:rPr lang="en-AU" sz="2400" dirty="0" smtClean="0"/>
              <a:t> each strategy will involve) will be based on these work streams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05302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6480" y="205979"/>
            <a:ext cx="6070319" cy="857250"/>
          </a:xfrm>
        </p:spPr>
        <p:txBody>
          <a:bodyPr/>
          <a:lstStyle/>
          <a:p>
            <a:pPr algn="l"/>
            <a:r>
              <a:rPr lang="en-US" dirty="0" smtClean="0"/>
              <a:t>Work Streams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73794" y="1410055"/>
            <a:ext cx="4713006" cy="3184567"/>
          </a:xfrm>
        </p:spPr>
        <p:txBody>
          <a:bodyPr>
            <a:normAutofit fontScale="62500" lnSpcReduction="20000"/>
          </a:bodyPr>
          <a:lstStyle/>
          <a:p>
            <a:r>
              <a:rPr lang="en-AU" dirty="0" smtClean="0"/>
              <a:t>1: Health interventions</a:t>
            </a:r>
          </a:p>
          <a:p>
            <a:pPr lvl="1"/>
            <a:r>
              <a:rPr lang="en-AU" dirty="0" smtClean="0"/>
              <a:t>strategies 1, 2, 3, 4</a:t>
            </a:r>
          </a:p>
          <a:p>
            <a:r>
              <a:rPr lang="en-AU" dirty="0" smtClean="0"/>
              <a:t>2: Community interventions</a:t>
            </a:r>
          </a:p>
          <a:p>
            <a:pPr lvl="1"/>
            <a:r>
              <a:rPr lang="en-AU" dirty="0" smtClean="0"/>
              <a:t>strategies 5, 7, 8</a:t>
            </a:r>
          </a:p>
          <a:p>
            <a:r>
              <a:rPr lang="en-AU" dirty="0" smtClean="0"/>
              <a:t>3: School interventions</a:t>
            </a:r>
          </a:p>
          <a:p>
            <a:pPr lvl="1"/>
            <a:r>
              <a:rPr lang="en-AU" dirty="0"/>
              <a:t>s</a:t>
            </a:r>
            <a:r>
              <a:rPr lang="en-AU" dirty="0" smtClean="0"/>
              <a:t>trategy 6</a:t>
            </a:r>
          </a:p>
          <a:p>
            <a:r>
              <a:rPr lang="en-AU" dirty="0" smtClean="0"/>
              <a:t>4: Data driven suicide prevention</a:t>
            </a:r>
          </a:p>
          <a:p>
            <a:pPr lvl="1"/>
            <a:r>
              <a:rPr lang="en-AU" dirty="0" smtClean="0"/>
              <a:t>suicide audit, service atlas, strategy 9</a:t>
            </a:r>
          </a:p>
          <a:p>
            <a:r>
              <a:rPr lang="en-AU" dirty="0" smtClean="0"/>
              <a:t>5: Indigenous suicide prevention</a:t>
            </a:r>
          </a:p>
          <a:p>
            <a:pPr lvl="1"/>
            <a:r>
              <a:rPr lang="en-AU" dirty="0" smtClean="0"/>
              <a:t>applies across all strategies</a:t>
            </a: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00151"/>
            <a:ext cx="3434983" cy="359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41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6480" y="205979"/>
            <a:ext cx="6070319" cy="857250"/>
          </a:xfrm>
        </p:spPr>
        <p:txBody>
          <a:bodyPr/>
          <a:lstStyle/>
          <a:p>
            <a:pPr algn="l"/>
            <a:r>
              <a:rPr lang="en-US" dirty="0" smtClean="0"/>
              <a:t>Working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0236"/>
            <a:ext cx="8229600" cy="3793263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600"/>
              </a:spcBef>
            </a:pPr>
            <a:r>
              <a:rPr lang="en-AU" sz="2400" dirty="0" smtClean="0"/>
              <a:t>SP Collaborative established Working Groups aligned with these work streams</a:t>
            </a:r>
          </a:p>
          <a:p>
            <a:pPr>
              <a:spcBef>
                <a:spcPts val="600"/>
              </a:spcBef>
            </a:pPr>
            <a:r>
              <a:rPr lang="en-AU" sz="2400" dirty="0" smtClean="0"/>
              <a:t>Working Groups to develop detailed and practical plans relevant to each of the relevant strategies – i.e. the Black Dog Institute will help to define </a:t>
            </a:r>
            <a:r>
              <a:rPr lang="en-AU" sz="2400" u="sng" dirty="0" smtClean="0"/>
              <a:t>what</a:t>
            </a:r>
            <a:r>
              <a:rPr lang="en-AU" sz="2400" dirty="0" smtClean="0"/>
              <a:t> each strategy involves, the local Working Groups define the </a:t>
            </a:r>
            <a:r>
              <a:rPr lang="en-AU" sz="2400" u="sng" dirty="0" smtClean="0"/>
              <a:t>how</a:t>
            </a:r>
            <a:endParaRPr lang="en-AU" sz="2400" dirty="0" smtClean="0"/>
          </a:p>
          <a:p>
            <a:pPr>
              <a:spcBef>
                <a:spcPts val="600"/>
              </a:spcBef>
            </a:pPr>
            <a:r>
              <a:rPr lang="en-AU" sz="2400" dirty="0" smtClean="0"/>
              <a:t>Each Working Group to have a ‘Lead’ who is responsible for coordinating and facilitating meetings</a:t>
            </a:r>
          </a:p>
          <a:p>
            <a:pPr>
              <a:spcBef>
                <a:spcPts val="600"/>
              </a:spcBef>
            </a:pPr>
            <a:r>
              <a:rPr lang="en-AU" sz="2400" dirty="0" smtClean="0"/>
              <a:t>Working Groups may include people who do not attend the regular monthly meeting, but have specific skills relevant to the Working Group</a:t>
            </a:r>
          </a:p>
          <a:p>
            <a:pPr>
              <a:spcBef>
                <a:spcPts val="600"/>
              </a:spcBef>
            </a:pPr>
            <a:r>
              <a:rPr lang="en-AU" sz="2400" dirty="0" smtClean="0"/>
              <a:t>We are wanting people with lived experience of suicide to be involved in each of the Working Groups. They will be supported to ensure their involvement is a positive experience.</a:t>
            </a:r>
          </a:p>
          <a:p>
            <a:pPr>
              <a:spcBef>
                <a:spcPts val="600"/>
              </a:spcBef>
            </a:pPr>
            <a:r>
              <a:rPr lang="en-AU" sz="2400" dirty="0" smtClean="0"/>
              <a:t>Those contributing to the Working Groups outside of their paid employment role will be paid for their participation.</a:t>
            </a:r>
          </a:p>
          <a:p>
            <a:pPr>
              <a:spcBef>
                <a:spcPts val="600"/>
              </a:spcBef>
            </a:pPr>
            <a:r>
              <a:rPr lang="en-AU" sz="2400" dirty="0" smtClean="0"/>
              <a:t>SP Collaborative staff to attend all Working Group meetings to ensure plans complement each other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16820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6480" y="205979"/>
            <a:ext cx="6070319" cy="857250"/>
          </a:xfrm>
        </p:spPr>
        <p:txBody>
          <a:bodyPr/>
          <a:lstStyle/>
          <a:p>
            <a:pPr algn="l"/>
            <a:r>
              <a:rPr lang="en-US" dirty="0" smtClean="0"/>
              <a:t>Working Groups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137145"/>
              </p:ext>
            </p:extLst>
          </p:nvPr>
        </p:nvGraphicFramePr>
        <p:xfrm>
          <a:off x="316193" y="24325"/>
          <a:ext cx="8520159" cy="5139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0053"/>
                <a:gridCol w="2840053"/>
                <a:gridCol w="2840053"/>
              </a:tblGrid>
              <a:tr h="421677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Work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 Stream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Work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ing Group Members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880001">
                <a:tc>
                  <a:txBody>
                    <a:bodyPr/>
                    <a:lstStyle/>
                    <a:p>
                      <a:r>
                        <a:rPr lang="en-AU" sz="1400" dirty="0" smtClean="0">
                          <a:solidFill>
                            <a:schemeClr val="tx1"/>
                          </a:solidFill>
                        </a:rPr>
                        <a:t>1: Health interventions</a:t>
                      </a:r>
                      <a:endParaRPr lang="en-A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marR="0" lvl="0" indent="-17938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dirty="0" smtClean="0">
                          <a:solidFill>
                            <a:schemeClr val="tx1"/>
                          </a:solidFill>
                        </a:rPr>
                        <a:t>Linda Livingstone (COORDINARE) *</a:t>
                      </a:r>
                    </a:p>
                    <a:p>
                      <a:pPr marL="179388" marR="0" lvl="0" indent="-17938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dirty="0" smtClean="0">
                          <a:solidFill>
                            <a:schemeClr val="tx1"/>
                          </a:solidFill>
                        </a:rPr>
                        <a:t>Adam McRae (GPH)</a:t>
                      </a:r>
                    </a:p>
                    <a:p>
                      <a:pPr marL="179388" indent="-179388"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 smtClean="0">
                          <a:solidFill>
                            <a:schemeClr val="tx1"/>
                          </a:solidFill>
                        </a:rPr>
                        <a:t>Lynn</a:t>
                      </a:r>
                      <a:r>
                        <a:rPr lang="en-AU" sz="800" baseline="0" dirty="0" smtClean="0">
                          <a:solidFill>
                            <a:schemeClr val="tx1"/>
                          </a:solidFill>
                        </a:rPr>
                        <a:t> Langhorn (</a:t>
                      </a:r>
                      <a:r>
                        <a:rPr lang="en-AU" sz="800" dirty="0" smtClean="0">
                          <a:solidFill>
                            <a:schemeClr val="tx1"/>
                          </a:solidFill>
                        </a:rPr>
                        <a:t>ISLHD)</a:t>
                      </a:r>
                    </a:p>
                    <a:p>
                      <a:pPr marL="179388" indent="-179388"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 smtClean="0">
                          <a:solidFill>
                            <a:schemeClr val="tx1"/>
                          </a:solidFill>
                        </a:rPr>
                        <a:t>Judith Simons (One Door MH)</a:t>
                      </a:r>
                    </a:p>
                    <a:p>
                      <a:pPr marL="179388" indent="-179388"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 smtClean="0">
                          <a:solidFill>
                            <a:schemeClr val="tx1"/>
                          </a:solidFill>
                        </a:rPr>
                        <a:t>Yvonne McKenna (Hearing</a:t>
                      </a:r>
                      <a:r>
                        <a:rPr lang="en-AU" sz="800" baseline="0" dirty="0" smtClean="0">
                          <a:solidFill>
                            <a:schemeClr val="tx1"/>
                          </a:solidFill>
                        </a:rPr>
                        <a:t> Voices Network)</a:t>
                      </a:r>
                    </a:p>
                    <a:p>
                      <a:pPr marL="179388" indent="-179388">
                        <a:buFont typeface="Arial" panose="020B0604020202020204" pitchFamily="34" charset="0"/>
                        <a:buChar char="•"/>
                      </a:pPr>
                      <a:r>
                        <a:rPr lang="en-AU" sz="800" baseline="0" dirty="0" smtClean="0">
                          <a:solidFill>
                            <a:schemeClr val="tx1"/>
                          </a:solidFill>
                        </a:rPr>
                        <a:t>John Turner (ISPIR, LE)</a:t>
                      </a:r>
                    </a:p>
                    <a:p>
                      <a:pPr marL="179388" indent="-179388">
                        <a:buFont typeface="Arial" panose="020B0604020202020204" pitchFamily="34" charset="0"/>
                        <a:buChar char="•"/>
                      </a:pPr>
                      <a:r>
                        <a:rPr lang="en-AU" sz="800" baseline="0" dirty="0" smtClean="0">
                          <a:solidFill>
                            <a:schemeClr val="tx1"/>
                          </a:solidFill>
                        </a:rPr>
                        <a:t>Helen Backhouse (Flourish)</a:t>
                      </a:r>
                    </a:p>
                    <a:p>
                      <a:pPr marL="179388" marR="0" lvl="0" indent="-17938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baseline="0" dirty="0" smtClean="0">
                          <a:solidFill>
                            <a:schemeClr val="tx1"/>
                          </a:solidFill>
                        </a:rPr>
                        <a:t>Tim Heffernan (ISLHD, LE)</a:t>
                      </a:r>
                    </a:p>
                    <a:p>
                      <a:pPr marL="179388" marR="0" lvl="0" indent="-17938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baseline="0" dirty="0" smtClean="0">
                          <a:solidFill>
                            <a:schemeClr val="tx1"/>
                          </a:solidFill>
                        </a:rPr>
                        <a:t>Lyndall Fowler (West Street)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indent="-179388">
                        <a:buFont typeface="Arial" panose="020B0604020202020204" pitchFamily="34" charset="0"/>
                        <a:buChar char="•"/>
                      </a:pPr>
                      <a:r>
                        <a:rPr lang="en-AU" sz="800" baseline="0" dirty="0" smtClean="0">
                          <a:solidFill>
                            <a:schemeClr val="tx1"/>
                          </a:solidFill>
                        </a:rPr>
                        <a:t>Kylie </a:t>
                      </a:r>
                      <a:r>
                        <a:rPr lang="en-AU" sz="800" baseline="0" dirty="0" err="1" smtClean="0">
                          <a:solidFill>
                            <a:schemeClr val="tx1"/>
                          </a:solidFill>
                        </a:rPr>
                        <a:t>Hanigan</a:t>
                      </a:r>
                      <a:r>
                        <a:rPr lang="en-AU" sz="800" baseline="0" dirty="0" smtClean="0">
                          <a:solidFill>
                            <a:schemeClr val="tx1"/>
                          </a:solidFill>
                        </a:rPr>
                        <a:t> (LE)</a:t>
                      </a:r>
                    </a:p>
                    <a:p>
                      <a:pPr marL="179388" indent="-179388">
                        <a:buFont typeface="Arial" panose="020B0604020202020204" pitchFamily="34" charset="0"/>
                        <a:buChar char="•"/>
                      </a:pPr>
                      <a:r>
                        <a:rPr lang="en-AU" sz="800" baseline="0" dirty="0" smtClean="0">
                          <a:solidFill>
                            <a:schemeClr val="tx1"/>
                          </a:solidFill>
                        </a:rPr>
                        <a:t>Grahame Gould (Lifeline)</a:t>
                      </a:r>
                      <a:endParaRPr lang="en-AU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9388" indent="-179388"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 smtClean="0">
                          <a:solidFill>
                            <a:schemeClr val="tx1"/>
                          </a:solidFill>
                        </a:rPr>
                        <a:t>Julie</a:t>
                      </a:r>
                      <a:r>
                        <a:rPr lang="en-AU" sz="800" baseline="0" dirty="0" smtClean="0">
                          <a:solidFill>
                            <a:schemeClr val="tx1"/>
                          </a:solidFill>
                        </a:rPr>
                        <a:t> Carter (ISLHD)</a:t>
                      </a:r>
                    </a:p>
                    <a:p>
                      <a:pPr marL="179388" indent="-179388">
                        <a:buFont typeface="Arial" panose="020B0604020202020204" pitchFamily="34" charset="0"/>
                        <a:buChar char="•"/>
                      </a:pPr>
                      <a:r>
                        <a:rPr lang="en-AU" sz="800" baseline="0" dirty="0" smtClean="0">
                          <a:solidFill>
                            <a:schemeClr val="tx1"/>
                          </a:solidFill>
                        </a:rPr>
                        <a:t>Lorna </a:t>
                      </a:r>
                      <a:r>
                        <a:rPr lang="en-AU" sz="800" baseline="0" dirty="0" err="1" smtClean="0">
                          <a:solidFill>
                            <a:schemeClr val="tx1"/>
                          </a:solidFill>
                        </a:rPr>
                        <a:t>Moxham</a:t>
                      </a:r>
                      <a:r>
                        <a:rPr lang="en-AU" sz="800" baseline="0" dirty="0" smtClean="0">
                          <a:solidFill>
                            <a:schemeClr val="tx1"/>
                          </a:solidFill>
                        </a:rPr>
                        <a:t> (UOW)</a:t>
                      </a:r>
                    </a:p>
                    <a:p>
                      <a:pPr marL="179388" indent="-179388">
                        <a:buFont typeface="Arial" panose="020B0604020202020204" pitchFamily="34" charset="0"/>
                        <a:buChar char="•"/>
                      </a:pPr>
                      <a:r>
                        <a:rPr lang="en-AU" sz="800" baseline="0" dirty="0" smtClean="0">
                          <a:solidFill>
                            <a:schemeClr val="tx1"/>
                          </a:solidFill>
                        </a:rPr>
                        <a:t>Ann Frankham (LE)</a:t>
                      </a:r>
                    </a:p>
                    <a:p>
                      <a:pPr marL="179388" indent="-179388">
                        <a:buFont typeface="Arial" panose="020B0604020202020204" pitchFamily="34" charset="0"/>
                        <a:buChar char="•"/>
                      </a:pPr>
                      <a:r>
                        <a:rPr lang="en-AU" sz="800" baseline="0" dirty="0" smtClean="0">
                          <a:solidFill>
                            <a:schemeClr val="tx1"/>
                          </a:solidFill>
                        </a:rPr>
                        <a:t>Susan McMurdo (LE)</a:t>
                      </a:r>
                    </a:p>
                    <a:p>
                      <a:pPr marL="179388" indent="-179388">
                        <a:buFont typeface="Arial" panose="020B0604020202020204" pitchFamily="34" charset="0"/>
                        <a:buChar char="•"/>
                      </a:pPr>
                      <a:r>
                        <a:rPr lang="en-AU" sz="800" baseline="0" dirty="0" smtClean="0">
                          <a:solidFill>
                            <a:schemeClr val="tx1"/>
                          </a:solidFill>
                        </a:rPr>
                        <a:t>Police</a:t>
                      </a:r>
                    </a:p>
                    <a:p>
                      <a:pPr marL="179388" indent="-179388">
                        <a:buFont typeface="Arial" panose="020B0604020202020204" pitchFamily="34" charset="0"/>
                        <a:buChar char="•"/>
                      </a:pPr>
                      <a:r>
                        <a:rPr lang="en-AU" sz="800" baseline="0" dirty="0" smtClean="0">
                          <a:solidFill>
                            <a:schemeClr val="tx1"/>
                          </a:solidFill>
                        </a:rPr>
                        <a:t>Ambulance</a:t>
                      </a:r>
                      <a:endParaRPr lang="en-AU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27827">
                <a:tc>
                  <a:txBody>
                    <a:bodyPr/>
                    <a:lstStyle/>
                    <a:p>
                      <a:r>
                        <a:rPr lang="en-AU" sz="1400" dirty="0" smtClean="0">
                          <a:solidFill>
                            <a:schemeClr val="tx1"/>
                          </a:solidFill>
                        </a:rPr>
                        <a:t>2: Community interventions</a:t>
                      </a:r>
                      <a:endParaRPr lang="en-A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dirty="0" smtClean="0">
                          <a:solidFill>
                            <a:schemeClr val="tx1"/>
                          </a:solidFill>
                        </a:rPr>
                        <a:t>Carrie </a:t>
                      </a:r>
                      <a:r>
                        <a:rPr lang="en-AU" sz="800" dirty="0" err="1" smtClean="0">
                          <a:solidFill>
                            <a:schemeClr val="tx1"/>
                          </a:solidFill>
                        </a:rPr>
                        <a:t>Lumby</a:t>
                      </a:r>
                      <a:r>
                        <a:rPr lang="en-AU" sz="800" dirty="0" smtClean="0">
                          <a:solidFill>
                            <a:schemeClr val="tx1"/>
                          </a:solidFill>
                        </a:rPr>
                        <a:t> (Hearing Voices Network) *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baseline="0" dirty="0" smtClean="0">
                          <a:solidFill>
                            <a:schemeClr val="tx1"/>
                          </a:solidFill>
                        </a:rPr>
                        <a:t>Clare Leslie (Lifeline) *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 smtClean="0">
                          <a:solidFill>
                            <a:schemeClr val="tx1"/>
                          </a:solidFill>
                        </a:rPr>
                        <a:t>Armando </a:t>
                      </a:r>
                      <a:r>
                        <a:rPr lang="en-AU" sz="800" dirty="0" err="1" smtClean="0">
                          <a:solidFill>
                            <a:schemeClr val="tx1"/>
                          </a:solidFill>
                        </a:rPr>
                        <a:t>Reviglio</a:t>
                      </a:r>
                      <a:r>
                        <a:rPr lang="en-AU" sz="800" dirty="0" smtClean="0">
                          <a:solidFill>
                            <a:schemeClr val="tx1"/>
                          </a:solidFill>
                        </a:rPr>
                        <a:t> (WCC)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 smtClean="0">
                          <a:solidFill>
                            <a:schemeClr val="tx1"/>
                          </a:solidFill>
                        </a:rPr>
                        <a:t>Emily </a:t>
                      </a:r>
                      <a:r>
                        <a:rPr lang="en-AU" sz="800" dirty="0" err="1" smtClean="0">
                          <a:solidFill>
                            <a:schemeClr val="tx1"/>
                          </a:solidFill>
                        </a:rPr>
                        <a:t>Delovska</a:t>
                      </a:r>
                      <a:r>
                        <a:rPr lang="en-AU" sz="800" dirty="0" smtClean="0">
                          <a:solidFill>
                            <a:schemeClr val="tx1"/>
                          </a:solidFill>
                        </a:rPr>
                        <a:t> (LE)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 smtClean="0">
                          <a:solidFill>
                            <a:schemeClr val="tx1"/>
                          </a:solidFill>
                        </a:rPr>
                        <a:t>Gordon </a:t>
                      </a:r>
                      <a:r>
                        <a:rPr lang="en-AU" sz="800" dirty="0" err="1" smtClean="0">
                          <a:solidFill>
                            <a:schemeClr val="tx1"/>
                          </a:solidFill>
                        </a:rPr>
                        <a:t>Bradbery</a:t>
                      </a:r>
                      <a:r>
                        <a:rPr lang="en-AU" sz="800" dirty="0" smtClean="0">
                          <a:solidFill>
                            <a:schemeClr val="tx1"/>
                          </a:solidFill>
                        </a:rPr>
                        <a:t> (WCC)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 smtClean="0">
                          <a:solidFill>
                            <a:schemeClr val="tx1"/>
                          </a:solidFill>
                        </a:rPr>
                        <a:t>Kelly Parish (ARAFMI)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dirty="0" smtClean="0">
                          <a:solidFill>
                            <a:schemeClr val="tx1"/>
                          </a:solidFill>
                        </a:rPr>
                        <a:t>Eleanor</a:t>
                      </a:r>
                      <a:r>
                        <a:rPr lang="en-AU" sz="800" baseline="0" dirty="0" smtClean="0">
                          <a:solidFill>
                            <a:schemeClr val="tx1"/>
                          </a:solidFill>
                        </a:rPr>
                        <a:t> Ashford (LE)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baseline="0" dirty="0" smtClean="0">
                          <a:solidFill>
                            <a:schemeClr val="tx1"/>
                          </a:solidFill>
                        </a:rPr>
                        <a:t>John Casey (ACON)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baseline="0" dirty="0" smtClean="0">
                          <a:solidFill>
                            <a:schemeClr val="tx1"/>
                          </a:solidFill>
                        </a:rPr>
                        <a:t>Toni Garretty (ISLHD)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800" baseline="0" dirty="0" smtClean="0">
                          <a:solidFill>
                            <a:schemeClr val="tx1"/>
                          </a:solidFill>
                        </a:rPr>
                        <a:t>Linda Livingstone (COORDINARE)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800" baseline="0" dirty="0" err="1" smtClean="0">
                          <a:solidFill>
                            <a:schemeClr val="tx1"/>
                          </a:solidFill>
                        </a:rPr>
                        <a:t>Clemantina</a:t>
                      </a:r>
                      <a:r>
                        <a:rPr lang="en-AU" sz="800" baseline="0" dirty="0" smtClean="0">
                          <a:solidFill>
                            <a:schemeClr val="tx1"/>
                          </a:solidFill>
                        </a:rPr>
                        <a:t> Velasco (headspace Wollongong)</a:t>
                      </a:r>
                      <a:endParaRPr lang="en-AU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 smtClean="0">
                          <a:solidFill>
                            <a:schemeClr val="tx1"/>
                          </a:solidFill>
                        </a:rPr>
                        <a:t>Kristine Laird (COORDINARE)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800" baseline="0" dirty="0" smtClean="0">
                          <a:solidFill>
                            <a:schemeClr val="tx1"/>
                          </a:solidFill>
                        </a:rPr>
                        <a:t>Nick Guggisberg (Kiama Council)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800" baseline="0" dirty="0" smtClean="0">
                          <a:solidFill>
                            <a:schemeClr val="tx1"/>
                          </a:solidFill>
                        </a:rPr>
                        <a:t>Tim Heffernan (ISLHD, LE)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baseline="0" dirty="0" smtClean="0">
                          <a:solidFill>
                            <a:schemeClr val="tx1"/>
                          </a:solidFill>
                        </a:rPr>
                        <a:t>Sandra </a:t>
                      </a:r>
                      <a:r>
                        <a:rPr lang="en-AU" sz="800" baseline="0" dirty="0" err="1" smtClean="0">
                          <a:solidFill>
                            <a:schemeClr val="tx1"/>
                          </a:solidFill>
                        </a:rPr>
                        <a:t>Bolack</a:t>
                      </a:r>
                      <a:r>
                        <a:rPr lang="en-AU" sz="800" baseline="0" dirty="0" smtClean="0">
                          <a:solidFill>
                            <a:schemeClr val="tx1"/>
                          </a:solidFill>
                        </a:rPr>
                        <a:t> (ISPAN)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baseline="0" dirty="0" smtClean="0">
                          <a:solidFill>
                            <a:schemeClr val="tx1"/>
                          </a:solidFill>
                        </a:rPr>
                        <a:t>Susan McMurdo (LE)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baseline="0" dirty="0" smtClean="0">
                          <a:solidFill>
                            <a:schemeClr val="tx1"/>
                          </a:solidFill>
                        </a:rPr>
                        <a:t>SSPAN</a:t>
                      </a:r>
                      <a:endParaRPr lang="en-AU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9845">
                <a:tc>
                  <a:txBody>
                    <a:bodyPr/>
                    <a:lstStyle/>
                    <a:p>
                      <a:r>
                        <a:rPr lang="en-AU" sz="1400" dirty="0" smtClean="0">
                          <a:solidFill>
                            <a:schemeClr val="tx1"/>
                          </a:solidFill>
                        </a:rPr>
                        <a:t>3: School interventions</a:t>
                      </a:r>
                      <a:endParaRPr lang="en-A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dirty="0" smtClean="0">
                          <a:solidFill>
                            <a:schemeClr val="tx1"/>
                          </a:solidFill>
                        </a:rPr>
                        <a:t>Eleanor</a:t>
                      </a:r>
                      <a:r>
                        <a:rPr lang="en-AU" sz="800" baseline="0" dirty="0" smtClean="0">
                          <a:solidFill>
                            <a:schemeClr val="tx1"/>
                          </a:solidFill>
                        </a:rPr>
                        <a:t> Ashford (LE) *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baseline="0" dirty="0" smtClean="0">
                          <a:solidFill>
                            <a:schemeClr val="tx1"/>
                          </a:solidFill>
                        </a:rPr>
                        <a:t>Tim Heffernan (ISLHD, LE) *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dirty="0" smtClean="0">
                          <a:solidFill>
                            <a:schemeClr val="tx1"/>
                          </a:solidFill>
                        </a:rPr>
                        <a:t>Heather McCarron</a:t>
                      </a:r>
                      <a:r>
                        <a:rPr lang="en-AU" sz="800" baseline="0" dirty="0" smtClean="0">
                          <a:solidFill>
                            <a:schemeClr val="tx1"/>
                          </a:solidFill>
                        </a:rPr>
                        <a:t> (TAFE)</a:t>
                      </a:r>
                      <a:endParaRPr lang="en-AU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dirty="0" smtClean="0">
                          <a:solidFill>
                            <a:schemeClr val="tx1"/>
                          </a:solidFill>
                        </a:rPr>
                        <a:t>Yvonne McKenna (Hearing</a:t>
                      </a:r>
                      <a:r>
                        <a:rPr lang="en-AU" sz="800" baseline="0" dirty="0" smtClean="0">
                          <a:solidFill>
                            <a:schemeClr val="tx1"/>
                          </a:solidFill>
                        </a:rPr>
                        <a:t> Voices Network)</a:t>
                      </a:r>
                      <a:endParaRPr lang="en-AU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dirty="0" smtClean="0">
                          <a:solidFill>
                            <a:schemeClr val="tx1"/>
                          </a:solidFill>
                        </a:rPr>
                        <a:t>Emily </a:t>
                      </a:r>
                      <a:r>
                        <a:rPr lang="en-AU" sz="800" dirty="0" err="1" smtClean="0">
                          <a:solidFill>
                            <a:schemeClr val="tx1"/>
                          </a:solidFill>
                        </a:rPr>
                        <a:t>Delovska</a:t>
                      </a:r>
                      <a:r>
                        <a:rPr lang="en-AU" sz="800" dirty="0" smtClean="0">
                          <a:solidFill>
                            <a:schemeClr val="tx1"/>
                          </a:solidFill>
                        </a:rPr>
                        <a:t> (LE)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dirty="0" smtClean="0">
                          <a:solidFill>
                            <a:schemeClr val="tx1"/>
                          </a:solidFill>
                        </a:rPr>
                        <a:t>Roz</a:t>
                      </a:r>
                      <a:r>
                        <a:rPr lang="en-AU" sz="800" baseline="0" dirty="0" smtClean="0">
                          <a:solidFill>
                            <a:schemeClr val="tx1"/>
                          </a:solidFill>
                        </a:rPr>
                        <a:t> Jennings (Department </a:t>
                      </a:r>
                      <a:r>
                        <a:rPr lang="en-AU" sz="800" baseline="0" smtClean="0">
                          <a:solidFill>
                            <a:schemeClr val="tx1"/>
                          </a:solidFill>
                        </a:rPr>
                        <a:t>of Education)</a:t>
                      </a:r>
                      <a:endParaRPr lang="en-AU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dirty="0" smtClean="0">
                          <a:solidFill>
                            <a:schemeClr val="tx1"/>
                          </a:solidFill>
                        </a:rPr>
                        <a:t>Kathryn Baudinette (headspace)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dirty="0" smtClean="0">
                          <a:solidFill>
                            <a:schemeClr val="tx1"/>
                          </a:solidFill>
                        </a:rPr>
                        <a:t>Leanne Woodley (AIS)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baseline="0" dirty="0" smtClean="0">
                          <a:solidFill>
                            <a:schemeClr val="tx1"/>
                          </a:solidFill>
                        </a:rPr>
                        <a:t>Kylie </a:t>
                      </a:r>
                      <a:r>
                        <a:rPr lang="en-AU" sz="800" baseline="0" dirty="0" err="1" smtClean="0">
                          <a:solidFill>
                            <a:schemeClr val="tx1"/>
                          </a:solidFill>
                        </a:rPr>
                        <a:t>Hanigan</a:t>
                      </a:r>
                      <a:r>
                        <a:rPr lang="en-AU" sz="800" baseline="0" dirty="0" smtClean="0">
                          <a:solidFill>
                            <a:schemeClr val="tx1"/>
                          </a:solidFill>
                        </a:rPr>
                        <a:t> (LE)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dirty="0" smtClean="0">
                          <a:solidFill>
                            <a:schemeClr val="tx1"/>
                          </a:solidFill>
                        </a:rPr>
                        <a:t>Lynne Harris (Department of Education)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dirty="0" smtClean="0">
                          <a:solidFill>
                            <a:schemeClr val="tx1"/>
                          </a:solidFill>
                        </a:rPr>
                        <a:t>Cynthia</a:t>
                      </a:r>
                      <a:r>
                        <a:rPr lang="en-AU" sz="800" baseline="0" dirty="0" smtClean="0">
                          <a:solidFill>
                            <a:schemeClr val="tx1"/>
                          </a:solidFill>
                        </a:rPr>
                        <a:t> McCammon (</a:t>
                      </a:r>
                      <a:r>
                        <a:rPr lang="en-AU" sz="800" dirty="0" smtClean="0">
                          <a:solidFill>
                            <a:schemeClr val="tx1"/>
                          </a:solidFill>
                        </a:rPr>
                        <a:t>Catholic Education)</a:t>
                      </a:r>
                    </a:p>
                  </a:txBody>
                  <a:tcPr/>
                </a:tc>
              </a:tr>
              <a:tr h="537619">
                <a:tc>
                  <a:txBody>
                    <a:bodyPr/>
                    <a:lstStyle/>
                    <a:p>
                      <a:r>
                        <a:rPr lang="en-AU" sz="1400" dirty="0" smtClean="0">
                          <a:solidFill>
                            <a:schemeClr val="tx1"/>
                          </a:solidFill>
                        </a:rPr>
                        <a:t>4: Data driven suicide prevention</a:t>
                      </a:r>
                      <a:endParaRPr lang="en-A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dirty="0" smtClean="0">
                          <a:solidFill>
                            <a:schemeClr val="tx1"/>
                          </a:solidFill>
                        </a:rPr>
                        <a:t>Grahame Gould (Lifeline) *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 smtClean="0">
                          <a:solidFill>
                            <a:schemeClr val="tx1"/>
                          </a:solidFill>
                        </a:rPr>
                        <a:t>Linda Livingstone (COORDINARE)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dirty="0" smtClean="0">
                          <a:solidFill>
                            <a:schemeClr val="tx1"/>
                          </a:solidFill>
                        </a:rPr>
                        <a:t>Debra Murphy (RDA Illawarra)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dirty="0" smtClean="0">
                          <a:solidFill>
                            <a:schemeClr val="tx1"/>
                          </a:solidFill>
                        </a:rPr>
                        <a:t>Wollongong City Council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 smtClean="0">
                          <a:solidFill>
                            <a:schemeClr val="tx1"/>
                          </a:solidFill>
                        </a:rPr>
                        <a:t>Shoalhaven Council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 smtClean="0">
                          <a:solidFill>
                            <a:schemeClr val="tx1"/>
                          </a:solidFill>
                        </a:rPr>
                        <a:t>Shellharbour City Council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 smtClean="0">
                          <a:solidFill>
                            <a:schemeClr val="tx1"/>
                          </a:solidFill>
                        </a:rPr>
                        <a:t>Kiama Council</a:t>
                      </a:r>
                    </a:p>
                  </a:txBody>
                  <a:tcPr/>
                </a:tc>
              </a:tr>
              <a:tr h="709301">
                <a:tc>
                  <a:txBody>
                    <a:bodyPr/>
                    <a:lstStyle/>
                    <a:p>
                      <a:r>
                        <a:rPr lang="en-AU" sz="1400" dirty="0" smtClean="0">
                          <a:solidFill>
                            <a:schemeClr val="tx1"/>
                          </a:solidFill>
                        </a:rPr>
                        <a:t>5: Aboriginal suicide prevention</a:t>
                      </a:r>
                      <a:endParaRPr lang="en-A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 smtClean="0">
                          <a:solidFill>
                            <a:schemeClr val="tx1"/>
                          </a:solidFill>
                        </a:rPr>
                        <a:t>Glenn Williams (MIND</a:t>
                      </a:r>
                      <a:r>
                        <a:rPr lang="en-AU" sz="800" baseline="0" dirty="0" smtClean="0">
                          <a:solidFill>
                            <a:schemeClr val="tx1"/>
                          </a:solidFill>
                        </a:rPr>
                        <a:t> the </a:t>
                      </a:r>
                      <a:r>
                        <a:rPr lang="en-AU" sz="800" baseline="0" dirty="0" err="1" smtClean="0">
                          <a:solidFill>
                            <a:schemeClr val="tx1"/>
                          </a:solidFill>
                        </a:rPr>
                        <a:t>GaP</a:t>
                      </a:r>
                      <a:r>
                        <a:rPr lang="en-AU" sz="8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800" baseline="0" dirty="0" smtClean="0">
                          <a:solidFill>
                            <a:schemeClr val="tx1"/>
                          </a:solidFill>
                        </a:rPr>
                        <a:t>Helen Backhouse (Flourish)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800" baseline="0" dirty="0" smtClean="0">
                          <a:solidFill>
                            <a:schemeClr val="tx1"/>
                          </a:solidFill>
                        </a:rPr>
                        <a:t>Tim Heffernan (ISLHD, LE)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800" baseline="0" dirty="0" smtClean="0">
                          <a:solidFill>
                            <a:schemeClr val="tx1"/>
                          </a:solidFill>
                        </a:rPr>
                        <a:t>Clare Lesley (Lifeline)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00" baseline="0" dirty="0" smtClean="0">
                          <a:solidFill>
                            <a:schemeClr val="tx1"/>
                          </a:solidFill>
                        </a:rPr>
                        <a:t>Ann Frankham (LE)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 smtClean="0">
                          <a:solidFill>
                            <a:schemeClr val="tx1"/>
                          </a:solidFill>
                        </a:rPr>
                        <a:t>Michelle</a:t>
                      </a:r>
                      <a:r>
                        <a:rPr lang="en-AU" sz="800" baseline="0" dirty="0" smtClean="0">
                          <a:solidFill>
                            <a:schemeClr val="tx1"/>
                          </a:solidFill>
                        </a:rPr>
                        <a:t> Dickson (Waminda)</a:t>
                      </a:r>
                      <a:endParaRPr lang="en-AU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 smtClean="0">
                          <a:solidFill>
                            <a:schemeClr val="tx1"/>
                          </a:solidFill>
                        </a:rPr>
                        <a:t>South Coast AMS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 smtClean="0">
                          <a:solidFill>
                            <a:schemeClr val="tx1"/>
                          </a:solidFill>
                        </a:rPr>
                        <a:t>Illawarra AMS</a:t>
                      </a:r>
                      <a:endParaRPr lang="en-AU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89016">
                <a:tc gridSpan="3">
                  <a:txBody>
                    <a:bodyPr/>
                    <a:lstStyle/>
                    <a:p>
                      <a:pPr algn="r"/>
                      <a:r>
                        <a:rPr lang="en-AU" sz="900" dirty="0" smtClean="0">
                          <a:solidFill>
                            <a:schemeClr val="tx1"/>
                          </a:solidFill>
                        </a:rPr>
                        <a:t>* Working</a:t>
                      </a:r>
                      <a:r>
                        <a:rPr lang="en-AU" sz="900" baseline="0" dirty="0" smtClean="0">
                          <a:solidFill>
                            <a:schemeClr val="tx1"/>
                          </a:solidFill>
                        </a:rPr>
                        <a:t> Group Lead</a:t>
                      </a:r>
                      <a:endParaRPr lang="en-A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AU" sz="1100" dirty="0"/>
                    </a:p>
                  </a:txBody>
                  <a:tcPr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976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6480" y="205979"/>
            <a:ext cx="6070319" cy="857250"/>
          </a:xfrm>
        </p:spPr>
        <p:txBody>
          <a:bodyPr/>
          <a:lstStyle/>
          <a:p>
            <a:pPr algn="l"/>
            <a:r>
              <a:rPr lang="en-US" dirty="0" smtClean="0"/>
              <a:t>Feedback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4059"/>
            <a:ext cx="8229600" cy="3395932"/>
          </a:xfrm>
        </p:spPr>
        <p:txBody>
          <a:bodyPr>
            <a:normAutofit fontScale="92500" lnSpcReduction="20000"/>
          </a:bodyPr>
          <a:lstStyle/>
          <a:p>
            <a:r>
              <a:rPr lang="en-AU" sz="2400" dirty="0" smtClean="0"/>
              <a:t>WGs will keep records of meetings in the form of key action items &amp; discussion points (no need for full minutes)</a:t>
            </a:r>
          </a:p>
          <a:p>
            <a:pPr lvl="1"/>
            <a:r>
              <a:rPr lang="en-AU" sz="2000" dirty="0" smtClean="0"/>
              <a:t>These will be posted on the </a:t>
            </a:r>
            <a:r>
              <a:rPr lang="en-AU" sz="2000" dirty="0" err="1" smtClean="0"/>
              <a:t>Collaborative’s</a:t>
            </a:r>
            <a:r>
              <a:rPr lang="en-AU" sz="2000" dirty="0" smtClean="0"/>
              <a:t> website</a:t>
            </a:r>
          </a:p>
          <a:p>
            <a:r>
              <a:rPr lang="en-AU" sz="2400" dirty="0" smtClean="0"/>
              <a:t>WG Leads will feedback to the monthly SP Collaborative meeting</a:t>
            </a:r>
          </a:p>
          <a:p>
            <a:pPr lvl="1"/>
            <a:r>
              <a:rPr lang="en-AU" sz="2000" dirty="0" smtClean="0"/>
              <a:t>Membership updates</a:t>
            </a:r>
          </a:p>
          <a:p>
            <a:pPr lvl="1"/>
            <a:r>
              <a:rPr lang="en-AU" sz="2000" dirty="0" smtClean="0"/>
              <a:t>Current focus of WG discussions</a:t>
            </a:r>
          </a:p>
          <a:p>
            <a:pPr lvl="1"/>
            <a:r>
              <a:rPr lang="en-AU" sz="2000" dirty="0" smtClean="0"/>
              <a:t>Requests for input from broader Collaborative</a:t>
            </a:r>
          </a:p>
          <a:p>
            <a:pPr lvl="1"/>
            <a:r>
              <a:rPr lang="en-AU" sz="2000" dirty="0" smtClean="0"/>
              <a:t>Anticipated challenges of note</a:t>
            </a:r>
          </a:p>
          <a:p>
            <a:pPr lvl="1"/>
            <a:r>
              <a:rPr lang="en-AU" sz="2000" dirty="0" smtClean="0"/>
              <a:t>Recommendations for general Communications Strategy</a:t>
            </a:r>
          </a:p>
          <a:p>
            <a:r>
              <a:rPr lang="en-AU" sz="2400" dirty="0" smtClean="0"/>
              <a:t>Documented plans can also be shared with broader Collaborative for review (at certain landmarks)</a:t>
            </a:r>
          </a:p>
        </p:txBody>
      </p:sp>
    </p:spTree>
    <p:extLst>
      <p:ext uri="{BB962C8B-B14F-4D97-AF65-F5344CB8AC3E}">
        <p14:creationId xmlns:p14="http://schemas.microsoft.com/office/powerpoint/2010/main" val="315243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8005749a-2644-4f9a-a845-a14505bb8adb" ContentTypeId="0x010100E7496BD824339740AD3ADDBFDE37796302" PreviousValue="false"/>
</file>

<file path=customXml/item3.xml><?xml version="1.0" encoding="utf-8"?>
<?mso-contentType ?>
<p:Policy xmlns:p="office.server.policy" id="" local="true">
  <p:Name>Company Document</p:Name>
  <p:Description/>
  <p:Statement/>
  <p:PolicyItems>
    <p:PolicyItem featureId="Microsoft.Office.RecordsManagement.PolicyFeatures.Expiration" staticId="0x010100E7496BD824339740AD3ADDBFDE37796302|-460695532" UniqueId="9d58b015-e3c9-4526-b71e-30a019c1075b">
      <p:Name>Retention</p:Name>
      <p:Description>Automatic scheduling of content for processing, and performing a retention action on content that has reached its due date.</p:Description>
      <p:CustomData>
        <Schedules nextStageId="2">
          <Schedule type="Default">
            <stages>
              <data stageId="1">
                <formula id="Bluebox.eDMS.TJ.Retention.CompanyDocumentExpiration"/>
                <action type="action" id="Bluebox.eDMS.TJ.Retention.CompanyDocExpAction"/>
              </data>
            </stages>
          </Schedule>
        </Schedules>
      </p:CustomData>
    </p:PolicyItem>
  </p:PolicyItems>
</p:Policy>
</file>

<file path=customXml/item4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Company Document" ma:contentTypeID="0x010100E7496BD824339740AD3ADDBFDE3779630200B447DE09C555E641962408FF273D1FBD" ma:contentTypeVersion="19" ma:contentTypeDescription="" ma:contentTypeScope="" ma:versionID="1ba14f8ef6812881b8764a111f4e8d2c">
  <xsd:schema xmlns:xsd="http://www.w3.org/2001/XMLSchema" xmlns:xs="http://www.w3.org/2001/XMLSchema" xmlns:p="http://schemas.microsoft.com/office/2006/metadata/properties" xmlns:ns1="http://schemas.microsoft.com/sharepoint/v3" xmlns:ns2="551bcb09-a9b9-4534-96a3-39c0ac6c96d1" xmlns:ns3="http://schemas.microsoft.com/sharepoint/v4" targetNamespace="http://schemas.microsoft.com/office/2006/metadata/properties" ma:root="true" ma:fieldsID="52eb2123f41319fdcf6143de1c430276" ns1:_="" ns2:_="" ns3:_="">
    <xsd:import namespace="http://schemas.microsoft.com/sharepoint/v3"/>
    <xsd:import namespace="551bcb09-a9b9-4534-96a3-39c0ac6c96d1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ReferenceDate" minOccurs="0"/>
                <xsd:element ref="ns2:ExternalReference" minOccurs="0"/>
                <xsd:element ref="ns1:_dlc_ExpireDateSaved" minOccurs="0"/>
                <xsd:element ref="ns1:_dlc_ExpireDate" minOccurs="0"/>
                <xsd:element ref="ns3:IconOverlay" minOccurs="0"/>
                <xsd:element ref="ns2:l3c708e5c6444b3b89d85926bb0d73d7" minOccurs="0"/>
                <xsd:element ref="ns2:TaxCatchAll" minOccurs="0"/>
                <xsd:element ref="ns2:TaxCatchAllLabel" minOccurs="0"/>
                <xsd:element ref="ns2:o39c54f5bbb447e78c2793db486d9e3e" minOccurs="0"/>
                <xsd:element ref="ns2:d6eaad81827c45fba8bc051e8dd2d8d4" minOccurs="0"/>
                <xsd:element ref="ns2:p3c310539ac546df9323bfbbdb4f5470" minOccurs="0"/>
                <xsd:element ref="ns2:b6fbc88ef6a74df8b8cf4d9240d813ba" minOccurs="0"/>
                <xsd:element ref="ns2:_dlc_DocId" minOccurs="0"/>
                <xsd:element ref="ns2:_dlc_DocIdUrl" minOccurs="0"/>
                <xsd:element ref="ns2:_dlc_DocIdPersistId" minOccurs="0"/>
                <xsd:element ref="ns2:e306dfb27f1040d9a07de983f529ed4d" minOccurs="0"/>
                <xsd:element ref="ns1:_dlc_Exemp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pireDateSaved" ma:index="11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12" nillable="true" ma:displayName="Expiration Date" ma:description="" ma:hidden="true" ma:indexed="true" ma:internalName="_dlc_ExpireDate" ma:readOnly="true">
      <xsd:simpleType>
        <xsd:restriction base="dms:DateTime"/>
      </xsd:simpleType>
    </xsd:element>
    <xsd:element name="_dlc_Exempt" ma:index="31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1bcb09-a9b9-4534-96a3-39c0ac6c96d1" elementFormDefault="qualified">
    <xsd:import namespace="http://schemas.microsoft.com/office/2006/documentManagement/types"/>
    <xsd:import namespace="http://schemas.microsoft.com/office/infopath/2007/PartnerControls"/>
    <xsd:element name="ReferenceDate" ma:index="7" nillable="true" ma:displayName="Reference Date" ma:format="DateOnly" ma:internalName="ReferenceDate">
      <xsd:simpleType>
        <xsd:restriction base="dms:DateTime"/>
      </xsd:simpleType>
    </xsd:element>
    <xsd:element name="ExternalReference" ma:index="9" nillable="true" ma:displayName="External Reference" ma:internalName="ExternalReference">
      <xsd:simpleType>
        <xsd:restriction base="dms:Text">
          <xsd:maxLength value="255"/>
        </xsd:restriction>
      </xsd:simpleType>
    </xsd:element>
    <xsd:element name="l3c708e5c6444b3b89d85926bb0d73d7" ma:index="14" ma:taxonomy="true" ma:internalName="l3c708e5c6444b3b89d85926bb0d73d7" ma:taxonomyFieldName="Entity1" ma:displayName="Entity" ma:readOnly="false" ma:default="3;#Coordinare|8dd045ef-5eb5-4a6e-8dca-9843f1129861" ma:fieldId="{53c708e5-c644-4b3b-89d8-5926bb0d73d7}" ma:sspId="8005749a-2644-4f9a-a845-a14505bb8adb" ma:termSetId="217398a5-a1a1-4b8d-aef6-4cf413d9c8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69517b37-192d-41f0-adea-07415ef2b7d6}" ma:internalName="TaxCatchAll" ma:showField="CatchAllData" ma:web="8d61c3eb-b911-45d3-9967-fd03fc45b05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69517b37-192d-41f0-adea-07415ef2b7d6}" ma:internalName="TaxCatchAllLabel" ma:readOnly="true" ma:showField="CatchAllDataLabel" ma:web="8d61c3eb-b911-45d3-9967-fd03fc45b05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39c54f5bbb447e78c2793db486d9e3e" ma:index="18" ma:taxonomy="true" ma:internalName="o39c54f5bbb447e78c2793db486d9e3e" ma:taxonomyFieldName="Team" ma:displayName="Team" ma:readOnly="false" ma:default="" ma:fieldId="{839c54f5-bbb4-47e7-8c27-93db486d9e3e}" ma:sspId="8005749a-2644-4f9a-a845-a14505bb8adb" ma:termSetId="ab77748d-997a-410e-a167-7c0302f4559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6eaad81827c45fba8bc051e8dd2d8d4" ma:index="20" ma:taxonomy="true" ma:internalName="d6eaad81827c45fba8bc051e8dd2d8d4" ma:taxonomyFieldName="Function" ma:displayName="Function" ma:readOnly="false" ma:default="" ma:fieldId="{d6eaad81-827c-45fb-a8bc-051e8dd2d8d4}" ma:sspId="8005749a-2644-4f9a-a845-a14505bb8adb" ma:termSetId="64a85584-d868-4d65-86dd-4c19f88996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3c310539ac546df9323bfbbdb4f5470" ma:index="22" ma:taxonomy="true" ma:internalName="p3c310539ac546df9323bfbbdb4f5470" ma:taxonomyFieldName="DocumentType1" ma:displayName="Document Type" ma:readOnly="false" ma:default="" ma:fieldId="{93c31053-9ac5-46df-9323-bfbbdb4f5470}" ma:sspId="8005749a-2644-4f9a-a845-a14505bb8adb" ma:termSetId="ec22e653-8998-4274-8a8a-a7aee447b0b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6fbc88ef6a74df8b8cf4d9240d813ba" ma:index="24" ma:taxonomy="true" ma:internalName="b6fbc88ef6a74df8b8cf4d9240d813ba" ma:taxonomyFieldName="DocumentStatus1" ma:displayName="Document Status" ma:readOnly="false" ma:default="1;#Draft|1c8a4642-9974-4651-9f42-b7fef2083a03" ma:fieldId="{b6fbc88e-f6a7-4df8-b8cf-4d9240d813ba}" ma:sspId="8005749a-2644-4f9a-a845-a14505bb8adb" ma:termSetId="180636dd-68f1-4e14-9c40-b9ba440d380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9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e306dfb27f1040d9a07de983f529ed4d" ma:index="30" nillable="true" ma:taxonomy="true" ma:internalName="e306dfb27f1040d9a07de983f529ed4d" ma:taxonomyFieldName="Direction" ma:displayName="Direction" ma:default="" ma:fieldId="{e306dfb2-7f10-40d9-a07d-e983f529ed4d}" ma:sspId="8005749a-2644-4f9a-a845-a14505bb8adb" ma:termSetId="90baab4b-74d6-4d3e-ba73-0fdcc8e159b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3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7" ma:displayName="Content Type"/>
        <xsd:element ref="dc:title" minOccurs="0" maxOccurs="1" ma:index="1" ma:displayName="Title"/>
        <xsd:element ref="dc:subject" minOccurs="0" maxOccurs="1"/>
        <xsd:element ref="dc:description" minOccurs="0" maxOccurs="1" ma:index="10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Version=15.0.0.0, Culture=neutral, PublicKeyToken=71e9bce111e9429c</Assembly>
    <Class>Microsoft.Office.RecordsManagement.Internal.UpdateExpireDate</Class>
    <Data/>
    <Filter/>
  </Receiver>
</spe:Receivers>
</file>

<file path=customXml/item7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6eaad81827c45fba8bc051e8dd2d8d4 xmlns="551bcb09-a9b9-4534-96a3-39c0ac6c96d1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Communications</TermName>
          <TermId xmlns="http://schemas.microsoft.com/office/infopath/2007/PartnerControls">b6742620-11db-4369-aecd-646091db7635</TermId>
        </TermInfo>
      </Terms>
    </d6eaad81827c45fba8bc051e8dd2d8d4>
    <l3c708e5c6444b3b89d85926bb0d73d7 xmlns="551bcb09-a9b9-4534-96a3-39c0ac6c96d1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Coordinare</TermName>
          <TermId xmlns="http://schemas.microsoft.com/office/infopath/2007/PartnerControls">8dd045ef-5eb5-4a6e-8dca-9843f1129861</TermId>
        </TermInfo>
      </Terms>
    </l3c708e5c6444b3b89d85926bb0d73d7>
    <o39c54f5bbb447e78c2793db486d9e3e xmlns="551bcb09-a9b9-4534-96a3-39c0ac6c96d1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Engagement and Coordination</TermName>
          <TermId xmlns="http://schemas.microsoft.com/office/infopath/2007/PartnerControls">7877af80-dfb4-40f3-8b2d-30bfeb8c6c3e</TermId>
        </TermInfo>
      </Terms>
    </o39c54f5bbb447e78c2793db486d9e3e>
    <b6fbc88ef6a74df8b8cf4d9240d813ba xmlns="551bcb09-a9b9-4534-96a3-39c0ac6c96d1">
      <Terms xmlns="http://schemas.microsoft.com/office/infopath/2007/PartnerControls">
        <TermInfo xmlns="http://schemas.microsoft.com/office/infopath/2007/PartnerControls">
          <TermName xmlns="http://schemas.microsoft.com/office/infopath/2007/PartnerControls">Draft</TermName>
          <TermId xmlns="http://schemas.microsoft.com/office/infopath/2007/PartnerControls">1c8a4642-9974-4651-9f42-b7fef2083a03</TermId>
        </TermInfo>
      </Terms>
    </b6fbc88ef6a74df8b8cf4d9240d813ba>
    <_dlc_DocId xmlns="551bcb09-a9b9-4534-96a3-39c0ac6c96d1">ENCO-2-1255</_dlc_DocId>
    <TaxCatchAll xmlns="551bcb09-a9b9-4534-96a3-39c0ac6c96d1">
      <Value>6</Value>
      <Value>4</Value>
      <Value>3</Value>
      <Value>30</Value>
      <Value>1</Value>
    </TaxCatchAll>
    <_dlc_DocIdUrl xmlns="551bcb09-a9b9-4534-96a3-39c0ac6c96d1">
      <Url>http://coordinare-sharepoint/sites/enco/_layouts/15/DocIdRedir.aspx?ID=ENCO-2-1255</Url>
      <Description>ENCO-2-1255</Description>
    </_dlc_DocIdUrl>
    <p3c310539ac546df9323bfbbdb4f5470 xmlns="551bcb09-a9b9-4534-96a3-39c0ac6c96d1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1abca9bd-f1e1-471a-ad8c-6fa14329ca80</TermId>
        </TermInfo>
      </Terms>
    </p3c310539ac546df9323bfbbdb4f5470>
    <e306dfb27f1040d9a07de983f529ed4d xmlns="551bcb09-a9b9-4534-96a3-39c0ac6c96d1">
      <Terms xmlns="http://schemas.microsoft.com/office/infopath/2007/PartnerControls"/>
    </e306dfb27f1040d9a07de983f529ed4d>
    <ReferenceDate xmlns="551bcb09-a9b9-4534-96a3-39c0ac6c96d1" xsi:nil="true"/>
    <IconOverlay xmlns="http://schemas.microsoft.com/sharepoint/v4" xsi:nil="true"/>
    <ExternalReference xmlns="551bcb09-a9b9-4534-96a3-39c0ac6c96d1" xsi:nil="true"/>
  </documentManagement>
</p:properties>
</file>

<file path=customXml/itemProps1.xml><?xml version="1.0" encoding="utf-8"?>
<ds:datastoreItem xmlns:ds="http://schemas.openxmlformats.org/officeDocument/2006/customXml" ds:itemID="{3F0FD95D-4022-4D4E-B122-C23D2B17BD5B}"/>
</file>

<file path=customXml/itemProps2.xml><?xml version="1.0" encoding="utf-8"?>
<ds:datastoreItem xmlns:ds="http://schemas.openxmlformats.org/officeDocument/2006/customXml" ds:itemID="{84095CB1-D6D8-415D-8CC4-330751C24D02}"/>
</file>

<file path=customXml/itemProps3.xml><?xml version="1.0" encoding="utf-8"?>
<ds:datastoreItem xmlns:ds="http://schemas.openxmlformats.org/officeDocument/2006/customXml" ds:itemID="{CC888F22-991A-40EF-9263-C6DDED378B66}"/>
</file>

<file path=customXml/itemProps4.xml><?xml version="1.0" encoding="utf-8"?>
<ds:datastoreItem xmlns:ds="http://schemas.openxmlformats.org/officeDocument/2006/customXml" ds:itemID="{1F05B1A6-7D6B-47FE-9482-78E3E5182BA5}"/>
</file>

<file path=customXml/itemProps5.xml><?xml version="1.0" encoding="utf-8"?>
<ds:datastoreItem xmlns:ds="http://schemas.openxmlformats.org/officeDocument/2006/customXml" ds:itemID="{D3EB0444-6EA0-42B2-A4D9-E93D3F2D68B0}"/>
</file>

<file path=customXml/itemProps6.xml><?xml version="1.0" encoding="utf-8"?>
<ds:datastoreItem xmlns:ds="http://schemas.openxmlformats.org/officeDocument/2006/customXml" ds:itemID="{4A7156F2-8EA8-4A47-9912-3D4D0A5E61CE}"/>
</file>

<file path=customXml/itemProps7.xml><?xml version="1.0" encoding="utf-8"?>
<ds:datastoreItem xmlns:ds="http://schemas.openxmlformats.org/officeDocument/2006/customXml" ds:itemID="{71D34AF1-89EE-450E-BB13-155F1A9D073C}"/>
</file>

<file path=docProps/app.xml><?xml version="1.0" encoding="utf-8"?>
<Properties xmlns="http://schemas.openxmlformats.org/officeDocument/2006/extended-properties" xmlns:vt="http://schemas.openxmlformats.org/officeDocument/2006/docPropsVTypes">
  <TotalTime>2139</TotalTime>
  <Words>795</Words>
  <Application>Microsoft Office PowerPoint</Application>
  <PresentationFormat>On-screen Show (16:9)</PresentationFormat>
  <Paragraphs>118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LifeSpan Project</vt:lpstr>
      <vt:lpstr>Cascading Team Structure</vt:lpstr>
      <vt:lpstr>Work Streams</vt:lpstr>
      <vt:lpstr>Work Streams</vt:lpstr>
      <vt:lpstr>Working Groups</vt:lpstr>
      <vt:lpstr>Working Groups</vt:lpstr>
      <vt:lpstr>Feedback loop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</dc:title>
  <dc:creator>Tracey Horne</dc:creator>
  <dc:description/>
  <cp:lastModifiedBy>Alex Hains</cp:lastModifiedBy>
  <cp:revision>90</cp:revision>
  <cp:lastPrinted>2017-05-04T03:12:55Z</cp:lastPrinted>
  <dcterms:created xsi:type="dcterms:W3CDTF">2017-01-17T06:06:56Z</dcterms:created>
  <dcterms:modified xsi:type="dcterms:W3CDTF">2017-05-04T03:33:59Z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policyId">
    <vt:lpwstr>0x010100E7496BD824339740AD3ADDBFDE37796302|-460695532</vt:lpwstr>
  </property>
  <property fmtid="{D5CDD505-2E9C-101B-9397-08002B2CF9AE}" pid="3" name="ContentTypeId">
    <vt:lpwstr>0x010100E7496BD824339740AD3ADDBFDE3779630200B447DE09C555E641962408FF273D1FBD</vt:lpwstr>
  </property>
  <property fmtid="{D5CDD505-2E9C-101B-9397-08002B2CF9AE}" pid="4" name="Team">
    <vt:lpwstr>4;#Engagement and Coordination|7877af80-dfb4-40f3-8b2d-30bfeb8c6c3e</vt:lpwstr>
  </property>
  <property fmtid="{D5CDD505-2E9C-101B-9397-08002B2CF9AE}" pid="5" name="DocumentType1">
    <vt:lpwstr>30;#Presentation|1abca9bd-f1e1-471a-ad8c-6fa14329ca80</vt:lpwstr>
  </property>
  <property fmtid="{D5CDD505-2E9C-101B-9397-08002B2CF9AE}" pid="6" name="ItemRetentionFormula">
    <vt:lpwstr>&lt;formula id="Bluebox.eDMS.TJ.Retention.CompanyDocumentExpiration" /&gt;</vt:lpwstr>
  </property>
  <property fmtid="{D5CDD505-2E9C-101B-9397-08002B2CF9AE}" pid="7" name="Function">
    <vt:lpwstr>6;#Communications|b6742620-11db-4369-aecd-646091db7635</vt:lpwstr>
  </property>
  <property fmtid="{D5CDD505-2E9C-101B-9397-08002B2CF9AE}" pid="8" name="Entity1">
    <vt:lpwstr>3;#Coordinare|8dd045ef-5eb5-4a6e-8dca-9843f1129861</vt:lpwstr>
  </property>
  <property fmtid="{D5CDD505-2E9C-101B-9397-08002B2CF9AE}" pid="9" name="_dlc_DocIdItemGuid">
    <vt:lpwstr>79a924ad-5588-488c-b531-e2b1aea57c33</vt:lpwstr>
  </property>
  <property fmtid="{D5CDD505-2E9C-101B-9397-08002B2CF9AE}" pid="10" name="Direction">
    <vt:lpwstr/>
  </property>
  <property fmtid="{D5CDD505-2E9C-101B-9397-08002B2CF9AE}" pid="11" name="DocumentStatus1">
    <vt:lpwstr>1;#Draft|1c8a4642-9974-4651-9f42-b7fef2083a03</vt:lpwstr>
  </property>
</Properties>
</file>